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49"/>
  </p:notesMasterIdLst>
  <p:handoutMasterIdLst>
    <p:handoutMasterId r:id="rId50"/>
  </p:handoutMasterIdLst>
  <p:sldIdLst>
    <p:sldId id="500" r:id="rId3"/>
    <p:sldId id="791" r:id="rId4"/>
    <p:sldId id="991" r:id="rId5"/>
    <p:sldId id="1051" r:id="rId6"/>
    <p:sldId id="1052" r:id="rId7"/>
    <p:sldId id="1053" r:id="rId8"/>
    <p:sldId id="1080" r:id="rId9"/>
    <p:sldId id="1054" r:id="rId10"/>
    <p:sldId id="1081" r:id="rId11"/>
    <p:sldId id="1055" r:id="rId12"/>
    <p:sldId id="1056" r:id="rId13"/>
    <p:sldId id="1057" r:id="rId14"/>
    <p:sldId id="1058" r:id="rId15"/>
    <p:sldId id="1059" r:id="rId16"/>
    <p:sldId id="912" r:id="rId17"/>
    <p:sldId id="1089" r:id="rId18"/>
    <p:sldId id="1060" r:id="rId19"/>
    <p:sldId id="913" r:id="rId20"/>
    <p:sldId id="1061" r:id="rId21"/>
    <p:sldId id="1062" r:id="rId22"/>
    <p:sldId id="1082" r:id="rId23"/>
    <p:sldId id="1063" r:id="rId24"/>
    <p:sldId id="1083" r:id="rId25"/>
    <p:sldId id="1064" r:id="rId26"/>
    <p:sldId id="1084" r:id="rId27"/>
    <p:sldId id="1065" r:id="rId28"/>
    <p:sldId id="1085" r:id="rId29"/>
    <p:sldId id="1086" r:id="rId30"/>
    <p:sldId id="1087" r:id="rId31"/>
    <p:sldId id="1088" r:id="rId32"/>
    <p:sldId id="1070" r:id="rId33"/>
    <p:sldId id="1071" r:id="rId34"/>
    <p:sldId id="976" r:id="rId35"/>
    <p:sldId id="1073" r:id="rId36"/>
    <p:sldId id="1074" r:id="rId37"/>
    <p:sldId id="1090" r:id="rId38"/>
    <p:sldId id="1075" r:id="rId39"/>
    <p:sldId id="1091" r:id="rId40"/>
    <p:sldId id="1076" r:id="rId41"/>
    <p:sldId id="1077" r:id="rId42"/>
    <p:sldId id="1092" r:id="rId43"/>
    <p:sldId id="1093" r:id="rId44"/>
    <p:sldId id="1078" r:id="rId45"/>
    <p:sldId id="1094" r:id="rId46"/>
    <p:sldId id="1079" r:id="rId47"/>
    <p:sldId id="1095" r:id="rId48"/>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vertBarState="minimized">
    <p:restoredLeft sz="17352" autoAdjust="0"/>
    <p:restoredTop sz="89338" autoAdjust="0"/>
  </p:normalViewPr>
  <p:slideViewPr>
    <p:cSldViewPr snapToGrid="0">
      <p:cViewPr>
        <p:scale>
          <a:sx n="66" d="100"/>
          <a:sy n="66" d="100"/>
        </p:scale>
        <p:origin x="-1056" y="-852"/>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 r:id="rId40" collapse="1"/>
      <p:sld r:id="rId41" collapse="1"/>
      <p:sld r:id="rId42" collapse="1"/>
    </p:sldLst>
  </p:outlineViewPr>
  <p:notesTextViewPr>
    <p:cViewPr>
      <p:scale>
        <a:sx n="100" d="100"/>
        <a:sy n="100" d="100"/>
      </p:scale>
      <p:origin x="0" y="0"/>
    </p:cViewPr>
  </p:notesTextViewPr>
  <p:sorterViewPr>
    <p:cViewPr varScale="1">
      <p:scale>
        <a:sx n="100" d="100"/>
        <a:sy n="100" d="100"/>
      </p:scale>
      <p:origin x="0" y="0"/>
    </p:cViewPr>
  </p:sorterViewPr>
  <p:notesViewPr>
    <p:cSldViewPr snapToGrid="0">
      <p:cViewPr>
        <p:scale>
          <a:sx n="100" d="100"/>
          <a:sy n="100" d="100"/>
        </p:scale>
        <p:origin x="-3420" y="426"/>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s>
</file>

<file path=ppt/_rels/viewProps.xml.rels><?xml version="1.0" encoding="UTF-8" standalone="yes"?>
<Relationships xmlns="http://schemas.openxmlformats.org/package/2006/relationships"><Relationship Id="rId13" Type="http://schemas.openxmlformats.org/officeDocument/2006/relationships/slide" Target="slides/slide15.xml"/><Relationship Id="rId18" Type="http://schemas.openxmlformats.org/officeDocument/2006/relationships/slide" Target="slides/slide21.xml"/><Relationship Id="rId26" Type="http://schemas.openxmlformats.org/officeDocument/2006/relationships/slide" Target="slides/slide29.xml"/><Relationship Id="rId39" Type="http://schemas.openxmlformats.org/officeDocument/2006/relationships/slide" Target="slides/slide43.xml"/><Relationship Id="rId21" Type="http://schemas.openxmlformats.org/officeDocument/2006/relationships/slide" Target="slides/slide24.xml"/><Relationship Id="rId34" Type="http://schemas.openxmlformats.org/officeDocument/2006/relationships/slide" Target="slides/slide38.xml"/><Relationship Id="rId42" Type="http://schemas.openxmlformats.org/officeDocument/2006/relationships/slide" Target="slides/slide46.xml"/><Relationship Id="rId7" Type="http://schemas.openxmlformats.org/officeDocument/2006/relationships/slide" Target="slides/slide9.xml"/><Relationship Id="rId2" Type="http://schemas.openxmlformats.org/officeDocument/2006/relationships/slide" Target="slides/slide4.xml"/><Relationship Id="rId16" Type="http://schemas.openxmlformats.org/officeDocument/2006/relationships/slide" Target="slides/slide19.xml"/><Relationship Id="rId20" Type="http://schemas.openxmlformats.org/officeDocument/2006/relationships/slide" Target="slides/slide23.xml"/><Relationship Id="rId29" Type="http://schemas.openxmlformats.org/officeDocument/2006/relationships/slide" Target="slides/slide32.xml"/><Relationship Id="rId41" Type="http://schemas.openxmlformats.org/officeDocument/2006/relationships/slide" Target="slides/slide45.xml"/><Relationship Id="rId1" Type="http://schemas.openxmlformats.org/officeDocument/2006/relationships/slide" Target="slides/slide3.xml"/><Relationship Id="rId6" Type="http://schemas.openxmlformats.org/officeDocument/2006/relationships/slide" Target="slides/slide8.xml"/><Relationship Id="rId11" Type="http://schemas.openxmlformats.org/officeDocument/2006/relationships/slide" Target="slides/slide13.xml"/><Relationship Id="rId24" Type="http://schemas.openxmlformats.org/officeDocument/2006/relationships/slide" Target="slides/slide27.xml"/><Relationship Id="rId32" Type="http://schemas.openxmlformats.org/officeDocument/2006/relationships/slide" Target="slides/slide36.xml"/><Relationship Id="rId37" Type="http://schemas.openxmlformats.org/officeDocument/2006/relationships/slide" Target="slides/slide41.xml"/><Relationship Id="rId40" Type="http://schemas.openxmlformats.org/officeDocument/2006/relationships/slide" Target="slides/slide44.xml"/><Relationship Id="rId5" Type="http://schemas.openxmlformats.org/officeDocument/2006/relationships/slide" Target="slides/slide7.xml"/><Relationship Id="rId15" Type="http://schemas.openxmlformats.org/officeDocument/2006/relationships/slide" Target="slides/slide17.xml"/><Relationship Id="rId23" Type="http://schemas.openxmlformats.org/officeDocument/2006/relationships/slide" Target="slides/slide26.xml"/><Relationship Id="rId28" Type="http://schemas.openxmlformats.org/officeDocument/2006/relationships/slide" Target="slides/slide31.xml"/><Relationship Id="rId36" Type="http://schemas.openxmlformats.org/officeDocument/2006/relationships/slide" Target="slides/slide40.xml"/><Relationship Id="rId10" Type="http://schemas.openxmlformats.org/officeDocument/2006/relationships/slide" Target="slides/slide12.xml"/><Relationship Id="rId19" Type="http://schemas.openxmlformats.org/officeDocument/2006/relationships/slide" Target="slides/slide22.xml"/><Relationship Id="rId31" Type="http://schemas.openxmlformats.org/officeDocument/2006/relationships/slide" Target="slides/slide35.xml"/><Relationship Id="rId4" Type="http://schemas.openxmlformats.org/officeDocument/2006/relationships/slide" Target="slides/slide6.xml"/><Relationship Id="rId9" Type="http://schemas.openxmlformats.org/officeDocument/2006/relationships/slide" Target="slides/slide11.xml"/><Relationship Id="rId14" Type="http://schemas.openxmlformats.org/officeDocument/2006/relationships/slide" Target="slides/slide16.xml"/><Relationship Id="rId22" Type="http://schemas.openxmlformats.org/officeDocument/2006/relationships/slide" Target="slides/slide25.xml"/><Relationship Id="rId27" Type="http://schemas.openxmlformats.org/officeDocument/2006/relationships/slide" Target="slides/slide30.xml"/><Relationship Id="rId30" Type="http://schemas.openxmlformats.org/officeDocument/2006/relationships/slide" Target="slides/slide34.xml"/><Relationship Id="rId35" Type="http://schemas.openxmlformats.org/officeDocument/2006/relationships/slide" Target="slides/slide39.xml"/><Relationship Id="rId8" Type="http://schemas.openxmlformats.org/officeDocument/2006/relationships/slide" Target="slides/slide10.xml"/><Relationship Id="rId3" Type="http://schemas.openxmlformats.org/officeDocument/2006/relationships/slide" Target="slides/slide5.xml"/><Relationship Id="rId12" Type="http://schemas.openxmlformats.org/officeDocument/2006/relationships/slide" Target="slides/slide14.xml"/><Relationship Id="rId17" Type="http://schemas.openxmlformats.org/officeDocument/2006/relationships/slide" Target="slides/slide20.xml"/><Relationship Id="rId25" Type="http://schemas.openxmlformats.org/officeDocument/2006/relationships/slide" Target="slides/slide28.xml"/><Relationship Id="rId33" Type="http://schemas.openxmlformats.org/officeDocument/2006/relationships/slide" Target="slides/slide37.xml"/><Relationship Id="rId38" Type="http://schemas.openxmlformats.org/officeDocument/2006/relationships/slide" Target="slides/slide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s-ES" sz="800"/>
              <a:t>© 2006 Cisco Systems, Inc. Todos los derechos reservados.</a:t>
            </a:r>
          </a:p>
          <a:p>
            <a:pPr algn="l" defTabSz="611188">
              <a:lnSpc>
                <a:spcPct val="100000"/>
              </a:lnSpc>
              <a:tabLst>
                <a:tab pos="2387600" algn="l"/>
                <a:tab pos="4830763" algn="l"/>
              </a:tabLst>
            </a:pPr>
            <a:r>
              <a:rPr lang="es-E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‹Nº›</a:t>
            </a:fld>
            <a:endParaRPr lang="es-ES"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4075012"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5667" tIns="50185" rIns="95667" bIns="50185">
            <a:spAutoFit/>
          </a:bodyPr>
          <a:lstStyle/>
          <a:p>
            <a:pPr algn="l" defTabSz="611188">
              <a:lnSpc>
                <a:spcPct val="100000"/>
              </a:lnSpc>
              <a:tabLst>
                <a:tab pos="2387600" algn="l"/>
                <a:tab pos="4830763" algn="l"/>
              </a:tabLst>
            </a:pPr>
            <a:r>
              <a:rPr lang="es-ES" sz="800" dirty="0"/>
              <a:t>© 2006 Cisco </a:t>
            </a:r>
            <a:r>
              <a:rPr lang="es-ES" sz="800" dirty="0" err="1"/>
              <a:t>Systems</a:t>
            </a:r>
            <a:r>
              <a:rPr lang="es-ES" sz="800" dirty="0"/>
              <a:t>, Inc. Todos los derechos reservados.</a:t>
            </a:r>
          </a:p>
          <a:p>
            <a:pPr algn="l" defTabSz="611188">
              <a:lnSpc>
                <a:spcPct val="100000"/>
              </a:lnSpc>
              <a:tabLst>
                <a:tab pos="2387600" algn="l"/>
                <a:tab pos="4830763" algn="l"/>
              </a:tabLst>
            </a:pPr>
            <a:r>
              <a:rPr lang="es-ES" sz="800" dirty="0"/>
              <a:t>Presentation_ID.scr</a:t>
            </a:r>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‹Nº›</a:t>
            </a:fld>
            <a:endParaRPr lang="es-E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a:t>
            </a:fld>
            <a:endParaRPr lang="es-ES" sz="80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b="0" dirty="0"/>
              <a:t>Programa Cisco Networking Academy</a:t>
            </a:r>
          </a:p>
          <a:p>
            <a:pPr>
              <a:buFontTx/>
              <a:buNone/>
            </a:pPr>
            <a:r>
              <a:rPr lang="es-ES" b="0" dirty="0"/>
              <a:t>Routing and Switching Essentials v6.0</a:t>
            </a:r>
          </a:p>
          <a:p>
            <a:pPr>
              <a:buFontTx/>
              <a:buNone/>
            </a:pPr>
            <a:r>
              <a:rPr lang="es-ES" sz="1200" dirty="0">
                <a:latin typeface="Arial" charset="0"/>
              </a:rPr>
              <a:t>Capítulo 7: Listas de control de acceso</a:t>
            </a:r>
            <a:endParaRPr lang="es-ES" b="0" dirty="0"/>
          </a:p>
        </p:txBody>
      </p:sp>
    </p:spTree>
    <p:extLst>
      <p:ext uri="{BB962C8B-B14F-4D97-AF65-F5344CB8AC3E}">
        <p14:creationId xmlns:p14="http://schemas.microsoft.com/office/powerpoint/2010/main" val="4769437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7.1 – </a:t>
            </a:r>
            <a:r>
              <a:rPr lang="es-ES" dirty="0"/>
              <a:t>Funcionamiento de una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7.1.2 – Máscaras de comodín en listas ACL</a:t>
            </a:r>
            <a:endParaRPr lang="es-ES" dirty="0"/>
          </a:p>
          <a:p>
            <a:pPr>
              <a:lnSpc>
                <a:spcPct val="80000"/>
              </a:lnSpc>
              <a:buFontTx/>
              <a:buNone/>
            </a:pPr>
            <a:r>
              <a:rPr lang="es-ES" dirty="0">
                <a:latin typeface="Arial" charset="0"/>
              </a:rPr>
              <a:t>7.1.2.3 – Cálculo de la máscara de comodín</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7.1 – </a:t>
            </a:r>
            <a:r>
              <a:rPr lang="es-ES" dirty="0"/>
              <a:t>Funcionamiento de una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7.1.2 – Máscaras de comodín en listas ACL</a:t>
            </a:r>
            <a:endParaRPr lang="es-ES" dirty="0"/>
          </a:p>
          <a:p>
            <a:pPr>
              <a:lnSpc>
                <a:spcPct val="80000"/>
              </a:lnSpc>
              <a:buFontTx/>
              <a:buNone/>
            </a:pPr>
            <a:r>
              <a:rPr lang="es-ES" dirty="0">
                <a:latin typeface="Arial" charset="0"/>
              </a:rPr>
              <a:t>7.1.2.4 – Palabras clave de una máscara de comodín</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7.1 – </a:t>
            </a:r>
            <a:r>
              <a:rPr lang="es-ES" dirty="0"/>
              <a:t>Funcionamiento de una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7.1.2 – Máscaras de comodín en listas ACL</a:t>
            </a:r>
            <a:endParaRPr lang="es-ES" dirty="0"/>
          </a:p>
          <a:p>
            <a:pPr>
              <a:lnSpc>
                <a:spcPct val="80000"/>
              </a:lnSpc>
              <a:buFontTx/>
              <a:buNone/>
            </a:pPr>
            <a:r>
              <a:rPr lang="es-ES" dirty="0">
                <a:latin typeface="Arial" charset="0"/>
              </a:rPr>
              <a:t>7.1.2.5 – Ejemplos de palabras clave de una máscara de comodín</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7.1 – </a:t>
            </a:r>
            <a:r>
              <a:rPr lang="es-ES" dirty="0"/>
              <a:t>Funcionamiento de una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7.1.3 – Pautas para la creación de listas ACL</a:t>
            </a:r>
            <a:endParaRPr lang="es-ES" dirty="0"/>
          </a:p>
          <a:p>
            <a:pPr>
              <a:lnSpc>
                <a:spcPct val="80000"/>
              </a:lnSpc>
              <a:buFontTx/>
              <a:buNone/>
            </a:pPr>
            <a:r>
              <a:rPr lang="es-ES" dirty="0">
                <a:latin typeface="Arial" charset="0"/>
              </a:rPr>
              <a:t>7.1.3.1 – Pautas generales para la creación de listas ACL</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7.1 – </a:t>
            </a:r>
            <a:r>
              <a:rPr lang="es-ES" dirty="0"/>
              <a:t>Funcionamiento de una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7.1.3 – Pautas para la creación de listas ACL</a:t>
            </a:r>
            <a:endParaRPr lang="es-ES" dirty="0"/>
          </a:p>
          <a:p>
            <a:pPr>
              <a:lnSpc>
                <a:spcPct val="80000"/>
              </a:lnSpc>
              <a:buFontTx/>
              <a:buNone/>
            </a:pPr>
            <a:r>
              <a:rPr lang="es-ES" dirty="0">
                <a:latin typeface="Arial" charset="0"/>
              </a:rPr>
              <a:t>7.1.3.2 – Prácticas recomendadas para una ACL</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7.1 – </a:t>
            </a:r>
            <a:r>
              <a:rPr lang="es-ES" dirty="0"/>
              <a:t>Funcionamiento de una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7.1.4 – Pautas para la ubicación de listas ACL</a:t>
            </a:r>
            <a:endParaRPr lang="es-ES" dirty="0"/>
          </a:p>
          <a:p>
            <a:pPr>
              <a:lnSpc>
                <a:spcPct val="80000"/>
              </a:lnSpc>
              <a:buFontTx/>
              <a:buNone/>
            </a:pPr>
            <a:r>
              <a:rPr lang="es-ES" dirty="0">
                <a:latin typeface="Arial" charset="0"/>
              </a:rPr>
              <a:t>7.1.4.1 – ¿Dónde ubicar las listas ACL?</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7.1 – </a:t>
            </a:r>
            <a:r>
              <a:rPr lang="es-ES" dirty="0"/>
              <a:t>Funcionamiento de una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7.1.4 – Pautas para la ubicación de listas ACL</a:t>
            </a:r>
            <a:endParaRPr lang="es-ES" dirty="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dirty="0">
                <a:latin typeface="Arial" charset="0"/>
              </a:rPr>
              <a:t>7.1.4.1 – ¿Dónde ubicar las listas ACL?</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7.1 – </a:t>
            </a:r>
            <a:r>
              <a:rPr lang="es-ES" dirty="0"/>
              <a:t>Funcionamiento de una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7.1.4 – Pautas para la ubicación de listas ACL</a:t>
            </a:r>
            <a:endParaRPr lang="es-ES" dirty="0"/>
          </a:p>
          <a:p>
            <a:pPr>
              <a:lnSpc>
                <a:spcPct val="80000"/>
              </a:lnSpc>
              <a:buFontTx/>
              <a:buNone/>
            </a:pPr>
            <a:r>
              <a:rPr lang="es-ES" dirty="0">
                <a:latin typeface="Arial" charset="0"/>
              </a:rPr>
              <a:t>7.1.4.2 – Ubicación de listas ACL estándares</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18</a:t>
            </a:fld>
            <a:endParaRPr lang="es-E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s-ES" b="0" dirty="0"/>
              <a:t>Cisco Networking Academy Program</a:t>
            </a:r>
          </a:p>
          <a:p>
            <a:pPr>
              <a:buFontTx/>
              <a:buNone/>
            </a:pPr>
            <a:r>
              <a:rPr lang="es-ES" b="0" dirty="0"/>
              <a:t>Routing and Switching Essentials v6.0</a:t>
            </a:r>
          </a:p>
          <a:p>
            <a:pPr>
              <a:buFontTx/>
              <a:buNone/>
            </a:pPr>
            <a:r>
              <a:rPr lang="es-ES" sz="1200" b="0" dirty="0"/>
              <a:t>Capítulo 7: VLAN</a:t>
            </a:r>
            <a:endParaRPr lang="es-ES" b="0" dirty="0"/>
          </a:p>
        </p:txBody>
      </p:sp>
    </p:spTree>
    <p:extLst>
      <p:ext uri="{BB962C8B-B14F-4D97-AF65-F5344CB8AC3E}">
        <p14:creationId xmlns:p14="http://schemas.microsoft.com/office/powerpoint/2010/main" val="21962705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7.2 – </a:t>
            </a:r>
            <a:r>
              <a:rPr lang="es-ES" sz="1200" dirty="0">
                <a:latin typeface="Arial" charset="0"/>
              </a:rPr>
              <a:t>Listas ACL de IPv4 estándares</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7.2.1 – Configurar listas ACL de IPv4 estándares</a:t>
            </a:r>
            <a:endParaRPr lang="es-ES" dirty="0"/>
          </a:p>
          <a:p>
            <a:pPr>
              <a:lnSpc>
                <a:spcPct val="80000"/>
              </a:lnSpc>
              <a:buFontTx/>
              <a:buNone/>
            </a:pPr>
            <a:r>
              <a:rPr lang="es-ES" dirty="0">
                <a:latin typeface="Arial" charset="0"/>
              </a:rPr>
              <a:t>7.2.1.1 – Sintaxis de una ACL de IPv4 estándar numerada</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a:t>
            </a:fld>
            <a:endParaRPr lang="es-E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s-ES" b="0" dirty="0"/>
              <a:t>Cisco Networking Academy Program</a:t>
            </a:r>
          </a:p>
          <a:p>
            <a:pPr>
              <a:buFontTx/>
              <a:buNone/>
            </a:pPr>
            <a:r>
              <a:rPr lang="es-ES" b="0" baseline="0" dirty="0"/>
              <a:t>Routing and Switching Essentials v6.0</a:t>
            </a:r>
            <a:endParaRPr lang="es-ES" b="0" dirty="0"/>
          </a:p>
          <a:p>
            <a:pPr>
              <a:buFontTx/>
              <a:buNone/>
            </a:pPr>
            <a:r>
              <a:rPr lang="es-ES" sz="1200" b="0" dirty="0"/>
              <a:t>Capítulo 7: Listas de control de acceso</a:t>
            </a:r>
            <a:endParaRPr lang="es-ES" b="0" dirty="0"/>
          </a:p>
        </p:txBody>
      </p:sp>
    </p:spTree>
    <p:extLst>
      <p:ext uri="{BB962C8B-B14F-4D97-AF65-F5344CB8AC3E}">
        <p14:creationId xmlns:p14="http://schemas.microsoft.com/office/powerpoint/2010/main" val="2867733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7.2 – </a:t>
            </a:r>
            <a:r>
              <a:rPr lang="es-ES" sz="1200" dirty="0">
                <a:latin typeface="Arial" charset="0"/>
              </a:rPr>
              <a:t>Listas ACL de IPv4 estándares</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7.2.1 – Configurar listas ACL de IPv4 estándares</a:t>
            </a:r>
            <a:endParaRPr lang="es-ES" dirty="0"/>
          </a:p>
          <a:p>
            <a:pPr>
              <a:lnSpc>
                <a:spcPct val="80000"/>
              </a:lnSpc>
              <a:buFontTx/>
              <a:buNone/>
            </a:pPr>
            <a:r>
              <a:rPr lang="es-ES" dirty="0">
                <a:latin typeface="Arial" charset="0"/>
              </a:rPr>
              <a:t>7.2.1.2 – Aplicar listas ACL de IPv4 estándares a las interfaces</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7.2 – </a:t>
            </a:r>
            <a:r>
              <a:rPr lang="es-ES" sz="1200" dirty="0">
                <a:latin typeface="Arial" charset="0"/>
              </a:rPr>
              <a:t>Listas ACL de IPv4 estándares</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7.2.1 – Configurar listas ACL de IPv4 estándares</a:t>
            </a:r>
            <a:endParaRPr lang="es-ES" dirty="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dirty="0">
                <a:latin typeface="Arial" charset="0"/>
              </a:rPr>
              <a:t>7.2.1.2 – Aplicar listas ACL de IPv4 estándares a las interfaces</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7.2 – </a:t>
            </a:r>
            <a:r>
              <a:rPr lang="es-ES" sz="1200" dirty="0">
                <a:latin typeface="Arial" charset="0"/>
              </a:rPr>
              <a:t>Listas ACL de IPv4 estándares</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7.2.1 – Configurar listas ACL de IPv4 estándares</a:t>
            </a:r>
            <a:endParaRPr lang="es-ES" dirty="0"/>
          </a:p>
          <a:p>
            <a:pPr>
              <a:lnSpc>
                <a:spcPct val="80000"/>
              </a:lnSpc>
              <a:buFontTx/>
              <a:buNone/>
            </a:pPr>
            <a:r>
              <a:rPr lang="es-ES" dirty="0">
                <a:latin typeface="Arial" charset="0"/>
              </a:rPr>
              <a:t>7.2.1.3 – Ejemplos de listas ACL de IPv4 estándares numeradas</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7.2 – </a:t>
            </a:r>
            <a:r>
              <a:rPr lang="es-ES" sz="1200" dirty="0">
                <a:latin typeface="Arial" charset="0"/>
              </a:rPr>
              <a:t>Listas ACL de IPv4 estándares</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7.2.1 – Configurar listas ACL de IPv4 estándares</a:t>
            </a:r>
            <a:endParaRPr lang="es-ES" dirty="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dirty="0">
                <a:latin typeface="Arial" charset="0"/>
              </a:rPr>
              <a:t>7.2.1.3 – Ejemplos de listas ACL de IPv4 estándares numeradas</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7.2 – </a:t>
            </a:r>
            <a:r>
              <a:rPr lang="es-ES" sz="1200" dirty="0">
                <a:latin typeface="Arial" charset="0"/>
              </a:rPr>
              <a:t>Listas ACL de IPv4 estándares</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7.2.1 – Configurar listas ACL de IPv4 estándares</a:t>
            </a:r>
            <a:endParaRPr lang="es-ES" dirty="0"/>
          </a:p>
          <a:p>
            <a:pPr>
              <a:lnSpc>
                <a:spcPct val="80000"/>
              </a:lnSpc>
              <a:buFontTx/>
              <a:buNone/>
            </a:pPr>
            <a:r>
              <a:rPr lang="es-ES" dirty="0">
                <a:latin typeface="Arial" charset="0"/>
              </a:rPr>
              <a:t>7.2.1.4 – Sintaxis de una ACL de IPv4 estándar con nombre</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7.2 – </a:t>
            </a:r>
            <a:r>
              <a:rPr lang="es-ES" sz="1200" dirty="0">
                <a:latin typeface="Arial" charset="0"/>
              </a:rPr>
              <a:t>Listas ACL de IPv4 estándares</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7.2.1 – Configurar listas ACL de IPv4 estándares</a:t>
            </a:r>
            <a:endParaRPr lang="es-ES" dirty="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dirty="0">
                <a:latin typeface="Arial" charset="0"/>
              </a:rPr>
              <a:t>7.2.1.4 – Sintaxis de una ACL de IPv4 estándar con nombre</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7.2 – </a:t>
            </a:r>
            <a:r>
              <a:rPr lang="es-ES" sz="1200" dirty="0">
                <a:latin typeface="Arial" charset="0"/>
              </a:rPr>
              <a:t>Listas ACL de IPv4 estándares</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7.2.2 – Modificar listas ACL de IPv4</a:t>
            </a:r>
            <a:endParaRPr lang="es-ES" dirty="0"/>
          </a:p>
          <a:p>
            <a:pPr>
              <a:lnSpc>
                <a:spcPct val="80000"/>
              </a:lnSpc>
              <a:buFontTx/>
              <a:buNone/>
            </a:pPr>
            <a:r>
              <a:rPr lang="es-ES" dirty="0">
                <a:latin typeface="Arial" charset="0"/>
              </a:rPr>
              <a:t>7.2.2.1 – Método 1: Utilizar un editor de texto</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7.2 – </a:t>
            </a:r>
            <a:r>
              <a:rPr lang="es-ES" sz="1200" dirty="0">
                <a:latin typeface="Arial" charset="0"/>
              </a:rPr>
              <a:t>Listas ACL de IPv4 estándares</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7.2.2 – Modificar listas ACL de IPv4</a:t>
            </a:r>
            <a:endParaRPr lang="es-ES" dirty="0"/>
          </a:p>
          <a:p>
            <a:pPr>
              <a:lnSpc>
                <a:spcPct val="80000"/>
              </a:lnSpc>
              <a:buFontTx/>
              <a:buNone/>
            </a:pPr>
            <a:r>
              <a:rPr lang="es-ES" dirty="0">
                <a:latin typeface="Arial" charset="0"/>
              </a:rPr>
              <a:t>7.2.2.2 – Método 2: Utilizar números de secuencia</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7.2 – </a:t>
            </a:r>
            <a:r>
              <a:rPr lang="es-ES" sz="1200" dirty="0">
                <a:latin typeface="Arial" charset="0"/>
              </a:rPr>
              <a:t>Listas ACL de IPv4 estándares</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7.2.2 – Modificar listas ACL de IPv4</a:t>
            </a:r>
            <a:endParaRPr lang="es-ES" dirty="0"/>
          </a:p>
          <a:p>
            <a:pPr>
              <a:lnSpc>
                <a:spcPct val="80000"/>
              </a:lnSpc>
              <a:buFontTx/>
              <a:buNone/>
            </a:pPr>
            <a:r>
              <a:rPr lang="es-ES" dirty="0">
                <a:latin typeface="Arial" charset="0"/>
              </a:rPr>
              <a:t>7.2.2.3 – Editar listas ACL estándares con nombre</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7.2 – </a:t>
            </a:r>
            <a:r>
              <a:rPr lang="es-ES" sz="1200" dirty="0">
                <a:latin typeface="Arial" charset="0"/>
              </a:rPr>
              <a:t>Listas ACL de IPv4 estándares</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7.2.2 – Modificar listas ACL de IPv4</a:t>
            </a:r>
            <a:endParaRPr lang="es-ES" dirty="0"/>
          </a:p>
          <a:p>
            <a:pPr>
              <a:lnSpc>
                <a:spcPct val="80000"/>
              </a:lnSpc>
              <a:buFontTx/>
              <a:buNone/>
            </a:pPr>
            <a:r>
              <a:rPr lang="es-ES" dirty="0">
                <a:latin typeface="Arial" charset="0"/>
              </a:rPr>
              <a:t>7.2.2.4 – Verificar listas ACL</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7.1 – </a:t>
            </a:r>
            <a:r>
              <a:rPr lang="es-ES" dirty="0"/>
              <a:t>Funcionamiento de una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7.1.1 – Propósito de las listas ACL</a:t>
            </a:r>
            <a:endParaRPr lang="es-ES" dirty="0"/>
          </a:p>
          <a:p>
            <a:pPr>
              <a:lnSpc>
                <a:spcPct val="80000"/>
              </a:lnSpc>
              <a:buFontTx/>
              <a:buNone/>
            </a:pPr>
            <a:r>
              <a:rPr lang="es-ES" dirty="0">
                <a:latin typeface="Arial" charset="0"/>
              </a:rPr>
              <a:t>7.1.1.1 – ¿Qué es una ACL?</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7.2 – </a:t>
            </a:r>
            <a:r>
              <a:rPr lang="es-ES" sz="1200" dirty="0">
                <a:latin typeface="Arial" charset="0"/>
              </a:rPr>
              <a:t>Listas ACL de IPv4 estándares</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7.2.2 – Modificar listas ACL de IPv4</a:t>
            </a:r>
            <a:endParaRPr lang="es-ES" dirty="0"/>
          </a:p>
          <a:p>
            <a:pPr>
              <a:lnSpc>
                <a:spcPct val="80000"/>
              </a:lnSpc>
              <a:buFontTx/>
              <a:buNone/>
            </a:pPr>
            <a:r>
              <a:rPr lang="es-ES" dirty="0">
                <a:latin typeface="Arial" charset="0"/>
              </a:rPr>
              <a:t>7.2.2.5 – Estadísticas de una ACL</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7.2 – </a:t>
            </a:r>
            <a:r>
              <a:rPr lang="es-ES" sz="1200" dirty="0">
                <a:latin typeface="Arial" charset="0"/>
              </a:rPr>
              <a:t>Listas ACL de IPv4 estándares</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7.2.3 – Asegurar puertos VTY con una ACL de IPv4 estándar</a:t>
            </a:r>
            <a:endParaRPr lang="es-ES" dirty="0"/>
          </a:p>
          <a:p>
            <a:pPr>
              <a:lnSpc>
                <a:spcPct val="80000"/>
              </a:lnSpc>
              <a:buFontTx/>
              <a:buNone/>
            </a:pPr>
            <a:r>
              <a:rPr lang="es-ES" dirty="0">
                <a:latin typeface="Arial" charset="0"/>
              </a:rPr>
              <a:t>7.2.3.1 – El comando access-class</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7.2 – </a:t>
            </a:r>
            <a:r>
              <a:rPr lang="es-ES" sz="1200" dirty="0">
                <a:latin typeface="Arial" charset="0"/>
              </a:rPr>
              <a:t>Listas ACL de IPv4 estándares</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7.2.3 – Asegurar puertos VTY con una ACL de IPv4 estándar</a:t>
            </a:r>
            <a:endParaRPr lang="es-ES" dirty="0"/>
          </a:p>
          <a:p>
            <a:pPr>
              <a:lnSpc>
                <a:spcPct val="80000"/>
              </a:lnSpc>
              <a:buFontTx/>
              <a:buNone/>
            </a:pPr>
            <a:r>
              <a:rPr lang="es-ES" dirty="0">
                <a:latin typeface="Arial" charset="0"/>
              </a:rPr>
              <a:t>7.2.3.2 – Verificar que el puerto VTY esté asegurado</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33</a:t>
            </a:fld>
            <a:endParaRPr lang="es-E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s-ES" b="0" dirty="0"/>
              <a:t>Cisco Networking Academy Program</a:t>
            </a:r>
          </a:p>
          <a:p>
            <a:pPr>
              <a:buFontTx/>
              <a:buNone/>
            </a:pPr>
            <a:r>
              <a:rPr lang="es-ES" b="0" dirty="0"/>
              <a:t>Routing and Switching Essentials v6.0</a:t>
            </a:r>
          </a:p>
          <a:p>
            <a:pPr>
              <a:buFontTx/>
              <a:buNone/>
            </a:pPr>
            <a:r>
              <a:rPr lang="es-ES" sz="1200" b="0" dirty="0"/>
              <a:t>Capítulo 7: Listas de control de acceso</a:t>
            </a:r>
            <a:endParaRPr lang="es-ES" b="0" dirty="0"/>
          </a:p>
        </p:txBody>
      </p:sp>
    </p:spTree>
    <p:extLst>
      <p:ext uri="{BB962C8B-B14F-4D97-AF65-F5344CB8AC3E}">
        <p14:creationId xmlns:p14="http://schemas.microsoft.com/office/powerpoint/2010/main" val="28825558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7.3 – </a:t>
            </a:r>
            <a:r>
              <a:rPr lang="es-ES" sz="1200" dirty="0">
                <a:latin typeface="Arial" charset="0"/>
              </a:rPr>
              <a:t>Solución de problemas en listas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7.3.1 – Procesar paquetes con listas ACL</a:t>
            </a:r>
            <a:endParaRPr lang="es-ES" dirty="0"/>
          </a:p>
          <a:p>
            <a:pPr>
              <a:lnSpc>
                <a:spcPct val="80000"/>
              </a:lnSpc>
              <a:buFontTx/>
              <a:buNone/>
            </a:pPr>
            <a:r>
              <a:rPr lang="es-ES" dirty="0">
                <a:latin typeface="Arial" charset="0"/>
              </a:rPr>
              <a:t>7.3.1.1 – Denegar todo implícito</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7.3 – </a:t>
            </a:r>
            <a:r>
              <a:rPr lang="es-ES" sz="1200" dirty="0">
                <a:latin typeface="Arial" charset="0"/>
              </a:rPr>
              <a:t>Solución de problemas en listas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7.3.1 – Procesar paquetes con listas ACL</a:t>
            </a:r>
            <a:endParaRPr lang="es-ES" dirty="0"/>
          </a:p>
          <a:p>
            <a:pPr>
              <a:lnSpc>
                <a:spcPct val="80000"/>
              </a:lnSpc>
              <a:buFontTx/>
              <a:buNone/>
            </a:pPr>
            <a:r>
              <a:rPr lang="es-ES" dirty="0">
                <a:latin typeface="Arial" charset="0"/>
              </a:rPr>
              <a:t>7.3.1.2 – El orden de las ACE en una ACL</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7.3 – </a:t>
            </a:r>
            <a:r>
              <a:rPr lang="es-ES" sz="1200" dirty="0">
                <a:latin typeface="Arial" charset="0"/>
              </a:rPr>
              <a:t>Solución de problemas en listas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7.3.1 – Procesar paquetes con listas ACL</a:t>
            </a:r>
            <a:endParaRPr lang="es-ES" dirty="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dirty="0">
                <a:latin typeface="Arial" charset="0"/>
              </a:rPr>
              <a:t>7.3.1.2 – El orden de las ACE en una ACL</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7.3 – </a:t>
            </a:r>
            <a:r>
              <a:rPr lang="es-ES" sz="1200" dirty="0">
                <a:latin typeface="Arial" charset="0"/>
              </a:rPr>
              <a:t>Solución de problemas en listas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7.3.1 – Procesar paquetes con listas ACL</a:t>
            </a:r>
            <a:endParaRPr lang="es-ES" dirty="0"/>
          </a:p>
          <a:p>
            <a:pPr>
              <a:lnSpc>
                <a:spcPct val="80000"/>
              </a:lnSpc>
              <a:buFontTx/>
              <a:buNone/>
            </a:pPr>
            <a:r>
              <a:rPr lang="es-ES" dirty="0">
                <a:latin typeface="Arial" charset="0"/>
              </a:rPr>
              <a:t>7.3.1.3 – Cisco IOS reordena las listas ACL estándares</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7.3 – </a:t>
            </a:r>
            <a:r>
              <a:rPr lang="es-ES" sz="1200" dirty="0">
                <a:latin typeface="Arial" charset="0"/>
              </a:rPr>
              <a:t>Solución de problemas en listas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7.3.1 – Procesar paquetes con listas ACL</a:t>
            </a:r>
            <a:endParaRPr lang="es-ES" dirty="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dirty="0">
                <a:latin typeface="Arial" charset="0"/>
              </a:rPr>
              <a:t>7.3.1.3 – Cisco IOS reordena las listas ACL estándares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7.3 – </a:t>
            </a:r>
            <a:r>
              <a:rPr lang="es-ES" sz="1200" dirty="0">
                <a:latin typeface="Arial" charset="0"/>
              </a:rPr>
              <a:t>Solución de problemas en listas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7.3.1 – Procesar paquetes con listas ACL</a:t>
            </a:r>
            <a:endParaRPr lang="es-ES" dirty="0"/>
          </a:p>
          <a:p>
            <a:pPr>
              <a:lnSpc>
                <a:spcPct val="80000"/>
              </a:lnSpc>
              <a:buFontTx/>
              <a:buNone/>
            </a:pPr>
            <a:r>
              <a:rPr lang="es-ES" dirty="0">
                <a:latin typeface="Arial" charset="0"/>
              </a:rPr>
              <a:t>7.3.1 – Procesos de routing y listas ACL</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7.1 – </a:t>
            </a:r>
            <a:r>
              <a:rPr lang="es-ES"/>
              <a:t>Funcionamiento de una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7.1.1 – Propósito de las listas ACL</a:t>
            </a:r>
            <a:endParaRPr lang="es-ES" dirty="0"/>
          </a:p>
          <a:p>
            <a:pPr>
              <a:lnSpc>
                <a:spcPct val="80000"/>
              </a:lnSpc>
              <a:buFontTx/>
              <a:buNone/>
            </a:pPr>
            <a:r>
              <a:rPr lang="es-ES" dirty="0">
                <a:latin typeface="Arial" charset="0"/>
              </a:rPr>
              <a:t>7.1.1.2 – Filtrado de paquetes</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7.3 – </a:t>
            </a:r>
            <a:r>
              <a:rPr lang="es-ES" sz="1200" dirty="0">
                <a:latin typeface="Arial" charset="0"/>
              </a:rPr>
              <a:t>Solución de problemas en listas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7.3.2 – Errores comunes en listas ACL de IPv4 estándares</a:t>
            </a:r>
            <a:endParaRPr lang="es-ES" dirty="0"/>
          </a:p>
          <a:p>
            <a:pPr>
              <a:lnSpc>
                <a:spcPct val="80000"/>
              </a:lnSpc>
              <a:buFontTx/>
              <a:buNone/>
            </a:pPr>
            <a:r>
              <a:rPr lang="es-ES" dirty="0">
                <a:latin typeface="Arial" charset="0"/>
              </a:rPr>
              <a:t>7.3.2.1 – Solucionar problemas en listas ACL de IPv4 estándares: Ejemplo 1</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7.3 – </a:t>
            </a:r>
            <a:r>
              <a:rPr lang="es-ES" sz="1200" dirty="0">
                <a:latin typeface="Arial" charset="0"/>
              </a:rPr>
              <a:t>Solución de problemas en listas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7.3.2 – Errores comunes en listas ACL de IPv4 estándares</a:t>
            </a:r>
            <a:endParaRPr lang="es-ES" dirty="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dirty="0">
                <a:latin typeface="Arial" charset="0"/>
              </a:rPr>
              <a:t>7.3.2.1 – Solucionar problemas en listas ACL de IPv4 estándares: Ejemplo 1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7.3 – </a:t>
            </a:r>
            <a:r>
              <a:rPr lang="es-ES" sz="1200" dirty="0">
                <a:latin typeface="Arial" charset="0"/>
              </a:rPr>
              <a:t>Solución de problemas en listas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7.3.2 – Errores comunes en listas ACL de IPv4 estándares</a:t>
            </a:r>
            <a:endParaRPr lang="es-ES" dirty="0"/>
          </a:p>
          <a:p>
            <a:pPr>
              <a:lnSpc>
                <a:spcPct val="80000"/>
              </a:lnSpc>
              <a:buFontTx/>
              <a:buNone/>
            </a:pPr>
            <a:r>
              <a:rPr lang="es-ES" dirty="0">
                <a:latin typeface="Arial" charset="0"/>
              </a:rPr>
              <a:t>7.3.2.2 – Solucionar problemas en listas ACL de IPv4 estándares: Ejemplo 2</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7.3 – </a:t>
            </a:r>
            <a:r>
              <a:rPr lang="es-ES" sz="1200" dirty="0">
                <a:latin typeface="Arial" charset="0"/>
              </a:rPr>
              <a:t>Solución de problemas en listas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7.3.2 – Errores comunes en listas ACL de IPv4 estándares</a:t>
            </a:r>
            <a:endParaRPr lang="es-ES" dirty="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dirty="0">
                <a:latin typeface="Arial" charset="0"/>
              </a:rPr>
              <a:t>7.3.2.2 – Solucionar problemas en listas ACL de IPv4 estándares: Ejemplo 2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7.3 – </a:t>
            </a:r>
            <a:r>
              <a:rPr lang="es-ES" sz="1200" dirty="0">
                <a:latin typeface="Arial" charset="0"/>
              </a:rPr>
              <a:t>Solución de problemas en listas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7.3.2 – Errores comunes en listas ACL de IPv4 estándares</a:t>
            </a:r>
            <a:endParaRPr lang="es-ES" dirty="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dirty="0">
                <a:latin typeface="Arial" charset="0"/>
              </a:rPr>
              <a:t>7.3.2.2 – Solucionar problemas en listas ACL de IPv4 estándares: Ejemplo 2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7.3 – </a:t>
            </a:r>
            <a:r>
              <a:rPr lang="es-ES" sz="1200" dirty="0">
                <a:latin typeface="Arial" charset="0"/>
              </a:rPr>
              <a:t>Solución de problemas en listas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7.3.2 – Errores comunes en listas ACL de IPv4 estándares</a:t>
            </a:r>
            <a:endParaRPr lang="es-ES" dirty="0"/>
          </a:p>
          <a:p>
            <a:pPr>
              <a:lnSpc>
                <a:spcPct val="80000"/>
              </a:lnSpc>
              <a:buFontTx/>
              <a:buNone/>
            </a:pPr>
            <a:r>
              <a:rPr lang="es-ES" dirty="0">
                <a:latin typeface="Arial" charset="0"/>
              </a:rPr>
              <a:t>7.3.2.3 – Solucionar problemas en listas ACL de IPv4 estándares: Ejemplo 3</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sz="1200" kern="1200" dirty="0">
                <a:solidFill>
                  <a:schemeClr val="tx1"/>
                </a:solidFill>
                <a:latin typeface="Arial" charset="0"/>
              </a:rPr>
              <a:t>7.3 – </a:t>
            </a:r>
            <a:r>
              <a:rPr lang="es-ES" sz="1200" dirty="0">
                <a:latin typeface="Arial" charset="0"/>
              </a:rPr>
              <a:t>Solución de problemas en listas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7.3.2 – Errores comunes en listas ACL de IPv4 estándares</a:t>
            </a:r>
            <a:endParaRPr lang="es-ES" dirty="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dirty="0">
                <a:latin typeface="Arial" charset="0"/>
              </a:rPr>
              <a:t>7.3.2.3 – Solucionar problemas en listas ACL de IPv4 estándares: Ejemplo 3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7.1 – </a:t>
            </a:r>
            <a:r>
              <a:rPr lang="es-ES"/>
              <a:t>Funcionamiento de una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7.1.1 – Propósito de las listas ACL</a:t>
            </a:r>
            <a:endParaRPr lang="es-ES" dirty="0"/>
          </a:p>
          <a:p>
            <a:pPr>
              <a:lnSpc>
                <a:spcPct val="80000"/>
              </a:lnSpc>
              <a:buFontTx/>
              <a:buNone/>
            </a:pPr>
            <a:r>
              <a:rPr lang="es-ES" dirty="0">
                <a:latin typeface="Arial" charset="0"/>
              </a:rPr>
              <a:t>7.1.1.3 – Funcionamiento de una ACL</a:t>
            </a:r>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7.1 – </a:t>
            </a:r>
            <a:r>
              <a:rPr lang="es-ES"/>
              <a:t>Funcionamiento de una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7.1.2 – Máscaras de comodín en listas ACL</a:t>
            </a:r>
            <a:endParaRPr lang="es-ES" dirty="0"/>
          </a:p>
          <a:p>
            <a:pPr>
              <a:lnSpc>
                <a:spcPct val="80000"/>
              </a:lnSpc>
              <a:buFontTx/>
              <a:buNone/>
            </a:pPr>
            <a:r>
              <a:rPr lang="es-ES" dirty="0">
                <a:latin typeface="Arial" charset="0"/>
              </a:rPr>
              <a:t>7.1.2.1 – Introducción a las máscaras de comodín en listas ACL</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7.1 – </a:t>
            </a:r>
            <a:r>
              <a:rPr lang="es-ES"/>
              <a:t>Funcionamiento de una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7.1.2 – Máscaras de comodín en listas ACL</a:t>
            </a:r>
            <a:endParaRPr lang="es-ES" dirty="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dirty="0">
                <a:latin typeface="Arial" charset="0"/>
              </a:rPr>
              <a:t>7.1.2.1 – Introducción a las máscaras de comodín en listas ACL (continuación)</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7.1 – </a:t>
            </a:r>
            <a:r>
              <a:rPr lang="es-ES" dirty="0"/>
              <a:t>Funcionamiento de una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7.1.2 – Máscaras de comodín en listas ACL</a:t>
            </a:r>
            <a:endParaRPr lang="es-ES" dirty="0"/>
          </a:p>
          <a:p>
            <a:pPr>
              <a:lnSpc>
                <a:spcPct val="80000"/>
              </a:lnSpc>
              <a:buFontTx/>
              <a:buNone/>
            </a:pPr>
            <a:r>
              <a:rPr lang="es-ES" dirty="0">
                <a:latin typeface="Arial" charset="0"/>
              </a:rPr>
              <a:t>7.1.2.2 – Ejemplos de máscaras de comodín</a:t>
            </a: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7.1 – </a:t>
            </a:r>
            <a:r>
              <a:rPr lang="es-ES" dirty="0"/>
              <a:t>Funcionamiento de una ACL</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7.1.2 – Máscaras de comodín en listas ACL</a:t>
            </a:r>
            <a:endParaRPr lang="es-ES" dirty="0"/>
          </a:p>
          <a:p>
            <a:pPr marL="112713" marR="0" indent="-112713" algn="l" defTabSz="1020763" rtl="0" eaLnBrk="0" fontAlgn="base" latinLnBrk="0" hangingPunct="0">
              <a:lnSpc>
                <a:spcPct val="80000"/>
              </a:lnSpc>
              <a:spcBef>
                <a:spcPct val="50000"/>
              </a:spcBef>
              <a:spcAft>
                <a:spcPct val="0"/>
              </a:spcAft>
              <a:buClrTx/>
              <a:buSzPct val="100000"/>
              <a:buFontTx/>
              <a:buNone/>
              <a:tabLst/>
              <a:defRPr/>
            </a:pPr>
            <a:r>
              <a:rPr lang="es-ES" dirty="0">
                <a:latin typeface="Arial" charset="0"/>
              </a:rPr>
              <a:t>7.1.2.2 – Ejemplos de máscaras de comodín</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4222644" y="6670529"/>
            <a:ext cx="2900576"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ctr" defTabSz="814388">
              <a:lnSpc>
                <a:spcPct val="100000"/>
              </a:lnSpc>
            </a:pPr>
            <a:r>
              <a:rPr lang="es-ES" sz="700">
                <a:solidFill>
                  <a:srgbClr val="D3D3D3"/>
                </a:solidFill>
              </a:rPr>
              <a:t>© 2007 – 2010, Cisco Systems, Inc. Todos los derechos reservados.</a:t>
            </a:r>
          </a:p>
        </p:txBody>
      </p:sp>
      <p:sp>
        <p:nvSpPr>
          <p:cNvPr id="6" name="Rectangle 4"/>
          <p:cNvSpPr>
            <a:spLocks noChangeArrowheads="1"/>
          </p:cNvSpPr>
          <p:nvPr/>
        </p:nvSpPr>
        <p:spPr bwMode="auto">
          <a:xfrm>
            <a:off x="7123113" y="6670529"/>
            <a:ext cx="1316808"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dirty="0">
                <a:solidFill>
                  <a:srgbClr val="D3D3D3"/>
                </a:solidFill>
              </a:rPr>
              <a:t>Información pública de Cisco</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dirty="0">
                <a:solidFill>
                  <a:srgbClr val="D3D3D3"/>
                </a:solidFill>
              </a:rPr>
              <a:t>ITE PC v4.1</a:t>
            </a:r>
          </a:p>
          <a:p>
            <a:pPr algn="l" defTabSz="814388">
              <a:lnSpc>
                <a:spcPct val="100000"/>
              </a:lnSpc>
            </a:pPr>
            <a:r>
              <a:rPr lang="es-ES" sz="700" dirty="0">
                <a:solidFill>
                  <a:srgbClr val="D3D3D3"/>
                </a:solidFill>
              </a:rPr>
              <a:t>Capítulo 6</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DC7FBAF0-BCF5-8741-945F-3C6763791038}" type="slidenum">
              <a:rPr lang="en-US" sz="1000">
                <a:solidFill>
                  <a:srgbClr val="D3D3D3"/>
                </a:solidFill>
              </a:rPr>
              <a:pPr algn="r" defTabSz="814388">
                <a:lnSpc>
                  <a:spcPct val="100000"/>
                </a:lnSpc>
              </a:pPr>
              <a:t>‹Nº›</a:t>
            </a:fld>
            <a:endParaRPr lang="es-ES" sz="1000">
              <a:solidFill>
                <a:srgbClr val="D3D3D3"/>
              </a:solidFill>
            </a:endParaRPr>
          </a:p>
        </p:txBody>
      </p:sp>
      <p:pic>
        <p:nvPicPr>
          <p:cNvPr id="9" name="Picture 9"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extLst>
      <p:ext uri="{BB962C8B-B14F-4D97-AF65-F5344CB8AC3E}">
        <p14:creationId xmlns:p14="http://schemas.microsoft.com/office/powerpoint/2010/main" val="38540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52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66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a:t>Click to edit Master title style</a:t>
            </a:r>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a:p>
        </p:txBody>
      </p:sp>
    </p:spTree>
    <p:extLst>
      <p:ext uri="{BB962C8B-B14F-4D97-AF65-F5344CB8AC3E}">
        <p14:creationId xmlns:p14="http://schemas.microsoft.com/office/powerpoint/2010/main" val="3969748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222630" y="6670529"/>
            <a:ext cx="2575166"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ctr" defTabSz="814388">
              <a:lnSpc>
                <a:spcPct val="100000"/>
              </a:lnSpc>
            </a:pPr>
            <a:r>
              <a:rPr lang="es-ES" sz="700">
                <a:solidFill>
                  <a:srgbClr val="D3D3D3"/>
                </a:solidFill>
              </a:rPr>
              <a:t>© 2008 Cisco Systems, Inc. Todos los derechos reservados.</a:t>
            </a:r>
          </a:p>
        </p:txBody>
      </p:sp>
      <p:sp>
        <p:nvSpPr>
          <p:cNvPr id="6" name="Rectangle 279"/>
          <p:cNvSpPr>
            <a:spLocks noChangeArrowheads="1"/>
          </p:cNvSpPr>
          <p:nvPr/>
        </p:nvSpPr>
        <p:spPr bwMode="auto">
          <a:xfrm>
            <a:off x="6896100" y="6670529"/>
            <a:ext cx="1505962"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dirty="0">
                <a:solidFill>
                  <a:srgbClr val="D3D3D3"/>
                </a:solidFill>
              </a:rPr>
              <a:t>Información confidencial de Cisco</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‹Nº›</a:t>
            </a:fld>
            <a:endParaRPr lang="es-ES" sz="100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a:t>Click to edit Master title style</a:t>
            </a:r>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t>Click to edit Master subtitle style</a:t>
            </a:r>
          </a:p>
        </p:txBody>
      </p:sp>
    </p:spTree>
    <p:extLst>
      <p:ext uri="{BB962C8B-B14F-4D97-AF65-F5344CB8AC3E}">
        <p14:creationId xmlns:p14="http://schemas.microsoft.com/office/powerpoint/2010/main" val="88488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2pPr marL="457200" indent="-228600">
              <a:buFont typeface="Arial" panose="020B060402020202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47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231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37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848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dirty="0"/>
              <a:t>Click to edit Master title style</a:t>
            </a:r>
          </a:p>
        </p:txBody>
      </p:sp>
      <p:sp>
        <p:nvSpPr>
          <p:cNvPr id="3" name="Content Placeholder 2"/>
          <p:cNvSpPr>
            <a:spLocks noGrp="1"/>
          </p:cNvSpPr>
          <p:nvPr>
            <p:ph idx="1"/>
          </p:nvPr>
        </p:nvSpPr>
        <p:spPr>
          <a:xfrm>
            <a:off x="655638" y="1687390"/>
            <a:ext cx="7940675" cy="4720787"/>
          </a:xfrm>
        </p:spPr>
        <p:txBody>
          <a:bodyPr/>
          <a:lstStyle>
            <a:lvl2pPr marL="457200" indent="-228600">
              <a:buFont typeface="Arial" panose="020B060402020202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0975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629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607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8115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4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27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8369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74995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919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dirty="0">
                <a:solidFill>
                  <a:srgbClr val="D3D3D3"/>
                </a:solidFill>
              </a:rPr>
              <a:t>ITE PC v4.1</a:t>
            </a:r>
          </a:p>
          <a:p>
            <a:pPr algn="l" defTabSz="814388">
              <a:lnSpc>
                <a:spcPct val="100000"/>
              </a:lnSpc>
            </a:pPr>
            <a:r>
              <a:rPr lang="es-ES" sz="700" dirty="0">
                <a:solidFill>
                  <a:srgbClr val="D3D3D3"/>
                </a:solidFill>
              </a:rPr>
              <a:t>Capítulo 6</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28856D66-2D7E-BA44-8BF8-F720D8CAD36C}" type="slidenum">
              <a:rPr lang="en-US" sz="1000">
                <a:solidFill>
                  <a:srgbClr val="D3D3D3"/>
                </a:solidFill>
              </a:rPr>
              <a:pPr algn="r" defTabSz="814388">
                <a:lnSpc>
                  <a:spcPct val="100000"/>
                </a:lnSpc>
              </a:pPr>
              <a:t>‹Nº›</a:t>
            </a:fld>
            <a:endParaRPr lang="es-ES" sz="1000">
              <a:solidFill>
                <a:srgbClr val="D3D3D3"/>
              </a:solidFill>
            </a:endParaRPr>
          </a:p>
        </p:txBody>
      </p:sp>
      <p:sp>
        <p:nvSpPr>
          <p:cNvPr id="1029" name="Rectangle 6"/>
          <p:cNvSpPr>
            <a:spLocks noGrp="1" noChangeArrowheads="1"/>
          </p:cNvSpPr>
          <p:nvPr>
            <p:ph type="body" idx="1"/>
          </p:nvPr>
        </p:nvSpPr>
        <p:spPr bwMode="auto">
          <a:xfrm>
            <a:off x="636398" y="2078328"/>
            <a:ext cx="7940675" cy="39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p:nvSpPr>
        <p:spPr bwMode="auto">
          <a:xfrm>
            <a:off x="4222644" y="6670529"/>
            <a:ext cx="2900576"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ctr" defTabSz="814388">
              <a:lnSpc>
                <a:spcPct val="100000"/>
              </a:lnSpc>
            </a:pPr>
            <a:r>
              <a:rPr lang="es-ES" sz="700" dirty="0">
                <a:solidFill>
                  <a:srgbClr val="D3D3D3"/>
                </a:solidFill>
              </a:rPr>
              <a:t>© 2007 – 2010, Cisco </a:t>
            </a:r>
            <a:r>
              <a:rPr lang="es-ES" sz="700" dirty="0" err="1">
                <a:solidFill>
                  <a:srgbClr val="D3D3D3"/>
                </a:solidFill>
              </a:rPr>
              <a:t>Systems</a:t>
            </a:r>
            <a:r>
              <a:rPr lang="es-ES" sz="700" dirty="0">
                <a:solidFill>
                  <a:srgbClr val="D3D3D3"/>
                </a:solidFill>
              </a:rPr>
              <a:t>, Inc. Todos los derechos reservados.</a:t>
            </a:r>
          </a:p>
        </p:txBody>
      </p:sp>
      <p:sp>
        <p:nvSpPr>
          <p:cNvPr id="1032" name="Rectangle 9"/>
          <p:cNvSpPr>
            <a:spLocks noChangeArrowheads="1"/>
          </p:cNvSpPr>
          <p:nvPr/>
        </p:nvSpPr>
        <p:spPr bwMode="auto">
          <a:xfrm>
            <a:off x="7123113" y="6670529"/>
            <a:ext cx="1316808"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dirty="0">
                <a:solidFill>
                  <a:srgbClr val="D3D3D3"/>
                </a:solidFill>
              </a:rPr>
              <a:t>Información pública de Cisco</a:t>
            </a:r>
          </a:p>
        </p:txBody>
      </p:sp>
    </p:spTree>
  </p:cSld>
  <p:clrMap bg1="lt1" tx1="dk1" bg2="lt2" tx2="dk2" accent1="accent1" accent2="accent2" accent3="accent3" accent4="accent4" accent5="accent5" accent6="accent6" hlink="hlink" folHlink="folHlink"/>
  <p:sldLayoutIdLst>
    <p:sldLayoutId id="2147484055"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‹Nº›</a:t>
            </a:fld>
            <a:endParaRPr lang="es-ES" sz="100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mc="http://schemas.openxmlformats.org/markup-compatibility/2006" xmlns:a14="http://schemas.microsoft.com/office/drawing/2010/main" xmlns:c="http://schemas.openxmlformats.org/drawingml/2006/chart" xmlns:dgm="http://schemas.openxmlformats.org/drawingml/2006/diagram" xmlns:cdr="http://schemas.openxmlformats.org/drawingml/2006/chartDrawing" xmlns:wne="http://schemas.microsoft.com/office/powerpoint/2006/powerpointml" xmlns:wp="http://schemas.openxmlformats.org/drawingml/2006/powerpointprocessingDrawing" xmlns:v="urn:schemas-microsoft-com:vml" xmlns:o="urn:schemas-microsoft-com:office:office" xmlns=""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222630" y="6670529"/>
            <a:ext cx="2575166"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ctr" defTabSz="814388">
              <a:lnSpc>
                <a:spcPct val="100000"/>
              </a:lnSpc>
            </a:pPr>
            <a:r>
              <a:rPr lang="es-ES" sz="700" dirty="0">
                <a:solidFill>
                  <a:srgbClr val="D3D3D3"/>
                </a:solidFill>
              </a:rPr>
              <a:t>© 2008 Cisco </a:t>
            </a:r>
            <a:r>
              <a:rPr lang="es-ES" sz="700" dirty="0" err="1">
                <a:solidFill>
                  <a:srgbClr val="D3D3D3"/>
                </a:solidFill>
              </a:rPr>
              <a:t>Systems</a:t>
            </a:r>
            <a:r>
              <a:rPr lang="es-ES" sz="700" dirty="0">
                <a:solidFill>
                  <a:srgbClr val="D3D3D3"/>
                </a:solidFill>
              </a:rPr>
              <a:t>, Inc. Todos los derechos reservados.</a:t>
            </a:r>
          </a:p>
        </p:txBody>
      </p:sp>
      <p:sp>
        <p:nvSpPr>
          <p:cNvPr id="3079" name="Rectangle 6313"/>
          <p:cNvSpPr>
            <a:spLocks noChangeArrowheads="1"/>
          </p:cNvSpPr>
          <p:nvPr/>
        </p:nvSpPr>
        <p:spPr bwMode="auto">
          <a:xfrm>
            <a:off x="6896100" y="6670529"/>
            <a:ext cx="1505962"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dirty="0">
                <a:solidFill>
                  <a:srgbClr val="D3D3D3"/>
                </a:solidFill>
              </a:rPr>
              <a:t>Información confidencial de Cisco</a:t>
            </a:r>
          </a:p>
        </p:txBody>
      </p:sp>
      <p:pic>
        <p:nvPicPr>
          <p:cNvPr id="3080" name="Picture 8" descr="Rev08_Cisco_BrandBar10_060408.png"/>
          <p:cNvPicPr>
            <a:picLocks noChangeAspect="1"/>
          </p:cNvPicPr>
          <p:nvPr/>
        </p:nvPicPr>
        <p:blipFill>
          <a:blip r:embed="rId13" cstate="email">
            <a:extLst>
              <a:ext uri="{28A0092B-C50C-407E-A947-70E740481C1C}">
                <a14:useLocalDpi xmlns:a14="http://schemas.microsoft.com/office/drawing/2010/main" val="0"/>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14.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14.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6.xml"/><Relationship Id="rId1" Type="http://schemas.openxmlformats.org/officeDocument/2006/relationships/slideLayout" Target="../slideLayouts/slideLayout14.xml"/><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50" y="2263775"/>
            <a:ext cx="3854450" cy="1481138"/>
          </a:xfrm>
        </p:spPr>
        <p:txBody>
          <a:bodyPr/>
          <a:lstStyle/>
          <a:p>
            <a:pPr eaLnBrk="1" hangingPunct="1"/>
            <a:r>
              <a:rPr lang="es-ES" sz="2400" dirty="0">
                <a:latin typeface="Arial" charset="0"/>
              </a:rPr>
              <a:t>Capítulo 7: Listas de control de acceso</a:t>
            </a:r>
            <a:endParaRPr lang="es-ES" sz="2400" dirty="0">
              <a:solidFill>
                <a:srgbClr val="00B0F0"/>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r>
              <a:rPr lang="es-ES"/>
              <a:t>Routing and Switching Essentials v6.0</a:t>
            </a:r>
            <a:endParaRPr lang="es-ES" dirty="0">
              <a:solidFill>
                <a:srgbClr val="00B0F0"/>
              </a:solidFill>
              <a:latin typeface="Arial" charset="0"/>
            </a:endParaRPr>
          </a:p>
        </p:txBody>
      </p:sp>
    </p:spTree>
  </p:cSld>
  <p:clrMapOvr>
    <a:masterClrMapping/>
  </p:clrMapOvr>
  <p:transition>
    <p:wipe dir="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Máscaras de comodín en listas ACL</a:t>
            </a:r>
            <a:br>
              <a:rPr sz="1800" dirty="0"/>
            </a:br>
            <a:r>
              <a:rPr lang="es-ES" dirty="0"/>
              <a:t>Cálculo de la máscara de comodín</a:t>
            </a:r>
            <a:endParaRPr lang="es-ES" dirty="0">
              <a:solidFill>
                <a:srgbClr val="00B0F0"/>
              </a:solidFill>
              <a:latin typeface="Arial" charset="0"/>
            </a:endParaRPr>
          </a:p>
        </p:txBody>
      </p:sp>
      <p:sp>
        <p:nvSpPr>
          <p:cNvPr id="2" name="TextBox 1"/>
          <p:cNvSpPr txBox="1"/>
          <p:nvPr/>
        </p:nvSpPr>
        <p:spPr>
          <a:xfrm>
            <a:off x="274320" y="1676400"/>
            <a:ext cx="7848600" cy="1009507"/>
          </a:xfrm>
          <a:prstGeom prst="rect">
            <a:avLst/>
          </a:prstGeom>
          <a:noFill/>
        </p:spPr>
        <p:txBody>
          <a:bodyPr wrap="square" rtlCol="0">
            <a:spAutoFit/>
          </a:bodyPr>
          <a:lstStyle/>
          <a:p>
            <a:pPr marL="236538" indent="-236538" algn="l" defTabSz="814388">
              <a:lnSpc>
                <a:spcPct val="95000"/>
              </a:lnSpc>
              <a:spcBef>
                <a:spcPct val="50000"/>
              </a:spcBef>
              <a:buClr>
                <a:srgbClr val="708CA1"/>
              </a:buClr>
              <a:buFont typeface="Wingdings" charset="0"/>
              <a:buChar char="§"/>
            </a:pPr>
            <a:r>
              <a:rPr lang="es-ES" sz="2000" dirty="0">
                <a:latin typeface="+mn-lt"/>
              </a:rPr>
              <a:t>El cálculo de máscaras de comodín puede ser difícil. Un método abreviado es restar la máscara de subred a 255.255.255.255.</a:t>
            </a:r>
          </a:p>
          <a:p>
            <a:endParaRPr lang="es-ES" dirty="0"/>
          </a:p>
        </p:txBody>
      </p:sp>
      <p:pic>
        <p:nvPicPr>
          <p:cNvPr id="5" name="Picture 4"/>
          <p:cNvPicPr>
            <a:picLocks noChangeAspect="1"/>
          </p:cNvPicPr>
          <p:nvPr/>
        </p:nvPicPr>
        <p:blipFill>
          <a:blip r:embed="rId3" cstate="print"/>
          <a:stretch>
            <a:fillRect/>
          </a:stretch>
        </p:blipFill>
        <p:spPr>
          <a:xfrm>
            <a:off x="2772301" y="2685907"/>
            <a:ext cx="2852638" cy="3991258"/>
          </a:xfrm>
          <a:prstGeom prst="rect">
            <a:avLst/>
          </a:prstGeom>
        </p:spPr>
      </p:pic>
    </p:spTree>
    <p:extLst>
      <p:ext uri="{BB962C8B-B14F-4D97-AF65-F5344CB8AC3E}">
        <p14:creationId xmlns:p14="http://schemas.microsoft.com/office/powerpoint/2010/main" val="2905531189"/>
      </p:ext>
    </p:extLst>
  </p:cSld>
  <p:clrMapOvr>
    <a:masterClrMapping/>
  </p:clrMapOvr>
  <p:transition spd="med">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Máscaras de comodín en listas ACL</a:t>
            </a:r>
            <a:br>
              <a:rPr sz="1800" dirty="0"/>
            </a:br>
            <a:r>
              <a:rPr lang="es-ES" dirty="0"/>
              <a:t>Palabras clave de una máscara de comodín</a:t>
            </a:r>
            <a:endParaRPr lang="es-ES" dirty="0">
              <a:solidFill>
                <a:srgbClr val="00B0F0"/>
              </a:solidFill>
              <a:latin typeface="Arial" charset="0"/>
            </a:endParaRPr>
          </a:p>
        </p:txBody>
      </p:sp>
      <p:pic>
        <p:nvPicPr>
          <p:cNvPr id="6146" name="Picture 2"/>
          <p:cNvPicPr>
            <a:picLocks noChangeAspect="1" noChangeArrowheads="1"/>
          </p:cNvPicPr>
          <p:nvPr/>
        </p:nvPicPr>
        <p:blipFill>
          <a:blip r:embed="rId3" cstate="print"/>
          <a:stretch>
            <a:fillRect/>
          </a:stretch>
        </p:blipFill>
        <p:spPr bwMode="auto">
          <a:xfrm>
            <a:off x="1202536" y="1453514"/>
            <a:ext cx="6401275" cy="5145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0488133"/>
      </p:ext>
    </p:extLst>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600" dirty="0"/>
              <a:t>Máscaras de comodín en listas ACL</a:t>
            </a:r>
            <a:br>
              <a:rPr sz="1600" dirty="0"/>
            </a:br>
            <a:r>
              <a:rPr lang="es-ES" sz="2400" dirty="0"/>
              <a:t>Ejemplos de palabras clave de una máscara de comodín</a:t>
            </a:r>
            <a:endParaRPr lang="es-ES" sz="2400" dirty="0">
              <a:solidFill>
                <a:srgbClr val="00B0F0"/>
              </a:solidFill>
              <a:latin typeface="Arial" charset="0"/>
            </a:endParaRPr>
          </a:p>
        </p:txBody>
      </p:sp>
      <p:pic>
        <p:nvPicPr>
          <p:cNvPr id="7170" name="Picture 2"/>
          <p:cNvPicPr>
            <a:picLocks noChangeAspect="1" noChangeArrowheads="1"/>
          </p:cNvPicPr>
          <p:nvPr/>
        </p:nvPicPr>
        <p:blipFill>
          <a:blip r:embed="rId3" cstate="print"/>
          <a:stretch>
            <a:fillRect/>
          </a:stretch>
        </p:blipFill>
        <p:spPr bwMode="auto">
          <a:xfrm>
            <a:off x="984851" y="1433513"/>
            <a:ext cx="6433417" cy="4510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7967586"/>
      </p:ext>
    </p:extLst>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Pautas para la creación de listas ACL</a:t>
            </a:r>
            <a:br>
              <a:rPr sz="1800" dirty="0"/>
            </a:br>
            <a:r>
              <a:rPr lang="es-ES" sz="2800" dirty="0"/>
              <a:t>Pautas generales para la creación de listas ACL</a:t>
            </a:r>
            <a:endParaRPr lang="es-ES" dirty="0">
              <a:solidFill>
                <a:srgbClr val="00B0F0"/>
              </a:solidFill>
              <a:latin typeface="Arial" charset="0"/>
            </a:endParaRPr>
          </a:p>
        </p:txBody>
      </p:sp>
      <p:pic>
        <p:nvPicPr>
          <p:cNvPr id="8194" name="Picture 2"/>
          <p:cNvPicPr>
            <a:picLocks noChangeAspect="1" noChangeArrowheads="1"/>
          </p:cNvPicPr>
          <p:nvPr/>
        </p:nvPicPr>
        <p:blipFill>
          <a:blip r:embed="rId3" cstate="print"/>
          <a:stretch>
            <a:fillRect/>
          </a:stretch>
        </p:blipFill>
        <p:spPr bwMode="auto">
          <a:xfrm>
            <a:off x="1313742" y="1435418"/>
            <a:ext cx="6464135" cy="49653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18738956"/>
      </p:ext>
    </p:extLst>
  </p:cSld>
  <p:clrMapOvr>
    <a:masterClrMapping/>
  </p:clrMapOvr>
  <p:transition spd="med">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Pautas para la creación de listas ACL</a:t>
            </a:r>
            <a:br>
              <a:rPr sz="1800" dirty="0"/>
            </a:br>
            <a:r>
              <a:rPr lang="es-ES" dirty="0"/>
              <a:t>Prácticas recomendadas para una ACL</a:t>
            </a:r>
            <a:endParaRPr lang="es-ES" dirty="0">
              <a:solidFill>
                <a:srgbClr val="00B0F0"/>
              </a:solidFill>
              <a:latin typeface="Arial" charset="0"/>
            </a:endParaRPr>
          </a:p>
        </p:txBody>
      </p:sp>
      <p:pic>
        <p:nvPicPr>
          <p:cNvPr id="9218" name="Picture 2"/>
          <p:cNvPicPr>
            <a:picLocks noChangeAspect="1" noChangeArrowheads="1"/>
          </p:cNvPicPr>
          <p:nvPr/>
        </p:nvPicPr>
        <p:blipFill>
          <a:blip r:embed="rId3" cstate="print"/>
          <a:stretch>
            <a:fillRect/>
          </a:stretch>
        </p:blipFill>
        <p:spPr bwMode="auto">
          <a:xfrm>
            <a:off x="542404" y="1738623"/>
            <a:ext cx="8196531" cy="367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15066811"/>
      </p:ext>
    </p:extLst>
  </p:cSld>
  <p:clrMapOvr>
    <a:masterClrMapping/>
  </p:clrMapOvr>
  <p:transition spd="med">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Pautas para la ubicación de listas ACL</a:t>
            </a:r>
            <a:br>
              <a:rPr sz="1800" dirty="0"/>
            </a:br>
            <a:r>
              <a:rPr lang="es-ES" sz="3000" dirty="0"/>
              <a:t>¿Dónde ubicar las listas ACL?</a:t>
            </a:r>
            <a:endParaRPr lang="es-ES" sz="3000" dirty="0">
              <a:solidFill>
                <a:srgbClr val="00B0F0"/>
              </a:solidFill>
              <a:latin typeface="Arial" charset="0"/>
            </a:endParaRPr>
          </a:p>
        </p:txBody>
      </p:sp>
      <p:pic>
        <p:nvPicPr>
          <p:cNvPr id="10242" name="Picture 2"/>
          <p:cNvPicPr>
            <a:picLocks noChangeAspect="1" noChangeArrowheads="1"/>
          </p:cNvPicPr>
          <p:nvPr/>
        </p:nvPicPr>
        <p:blipFill>
          <a:blip r:embed="rId3" cstate="print"/>
          <a:stretch>
            <a:fillRect/>
          </a:stretch>
        </p:blipFill>
        <p:spPr bwMode="auto">
          <a:xfrm>
            <a:off x="956707" y="1362074"/>
            <a:ext cx="6915602" cy="51493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00030874"/>
      </p:ext>
    </p:extLst>
  </p:cSld>
  <p:clrMapOvr>
    <a:masterClrMapping/>
  </p:clrMapOvr>
  <p:transition spd="med">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Pautas para la ubicación de listas ACL</a:t>
            </a:r>
            <a:br>
              <a:rPr sz="1800" dirty="0"/>
            </a:br>
            <a:r>
              <a:rPr lang="es-ES" sz="3000" dirty="0"/>
              <a:t>¿Dónde ubicar las listas ACL? (continuación)</a:t>
            </a:r>
            <a:endParaRPr lang="es-ES" sz="3000" dirty="0">
              <a:solidFill>
                <a:srgbClr val="00B0F0"/>
              </a:solidFill>
              <a:latin typeface="Arial" charset="0"/>
            </a:endParaRPr>
          </a:p>
        </p:txBody>
      </p:sp>
      <p:sp>
        <p:nvSpPr>
          <p:cNvPr id="2" name="TextBox 1"/>
          <p:cNvSpPr txBox="1"/>
          <p:nvPr/>
        </p:nvSpPr>
        <p:spPr>
          <a:xfrm>
            <a:off x="228600" y="1615440"/>
            <a:ext cx="8366760" cy="3770263"/>
          </a:xfrm>
          <a:prstGeom prst="rect">
            <a:avLst/>
          </a:prstGeom>
          <a:noFill/>
        </p:spPr>
        <p:txBody>
          <a:bodyPr wrap="square" rtlCol="0">
            <a:spAutoFit/>
          </a:bodyPr>
          <a:lstStyle/>
          <a:p>
            <a:pPr marL="236538" indent="-236538" algn="l" defTabSz="814388">
              <a:lnSpc>
                <a:spcPct val="95000"/>
              </a:lnSpc>
              <a:spcBef>
                <a:spcPct val="50000"/>
              </a:spcBef>
              <a:buClr>
                <a:srgbClr val="708CA1"/>
              </a:buClr>
              <a:buFont typeface="Wingdings" charset="0"/>
              <a:buChar char="§"/>
            </a:pPr>
            <a:r>
              <a:rPr lang="es-ES" sz="2000" dirty="0">
                <a:latin typeface="+mn-lt"/>
              </a:rPr>
              <a:t>Cada ACL se debe colocar donde tenga más impacto en la eficiencia. Las reglas básicas son las siguientes:</a:t>
            </a:r>
          </a:p>
          <a:p>
            <a:pPr marL="693738" lvl="1" indent="-236538" algn="l" defTabSz="814388">
              <a:lnSpc>
                <a:spcPct val="95000"/>
              </a:lnSpc>
              <a:spcBef>
                <a:spcPct val="50000"/>
              </a:spcBef>
              <a:buClr>
                <a:srgbClr val="708CA1"/>
              </a:buClr>
              <a:buFont typeface="Wingdings" charset="0"/>
              <a:buChar char="§"/>
            </a:pPr>
            <a:r>
              <a:rPr lang="es-ES" sz="2000" dirty="0">
                <a:latin typeface="+mn-lt"/>
              </a:rPr>
              <a:t>Listas ACL extendidas: Coloque las listas ACL extendidas lo más cerca posible del origen del tráfico que se filtrará.</a:t>
            </a:r>
          </a:p>
          <a:p>
            <a:pPr marL="693738" lvl="1" indent="-236538" algn="l" defTabSz="814388">
              <a:lnSpc>
                <a:spcPct val="95000"/>
              </a:lnSpc>
              <a:spcBef>
                <a:spcPct val="50000"/>
              </a:spcBef>
              <a:buClr>
                <a:srgbClr val="708CA1"/>
              </a:buClr>
              <a:buFont typeface="Wingdings" charset="0"/>
              <a:buChar char="§"/>
            </a:pPr>
            <a:r>
              <a:rPr lang="es-ES" sz="2000" dirty="0">
                <a:latin typeface="+mn-lt"/>
              </a:rPr>
              <a:t>Listas ACL estándar: Debido a que en las listas ACL estándares no se especifican las direcciones de destino, colóquelas tan cerca del destino como sea posible.</a:t>
            </a:r>
          </a:p>
          <a:p>
            <a:pPr marL="693738" lvl="1" indent="-236538" algn="l" defTabSz="814388">
              <a:lnSpc>
                <a:spcPct val="95000"/>
              </a:lnSpc>
              <a:spcBef>
                <a:spcPct val="50000"/>
              </a:spcBef>
              <a:buClr>
                <a:srgbClr val="708CA1"/>
              </a:buClr>
              <a:buFont typeface="Wingdings" charset="0"/>
              <a:buChar char="§"/>
            </a:pPr>
            <a:r>
              <a:rPr lang="es-ES" sz="2000" dirty="0">
                <a:latin typeface="+mn-lt"/>
              </a:rPr>
              <a:t>La ubicación de la ACL y, por lo tanto, el tipo de ACL que se utiliza, también pueden depender del alcance del control del administrador de red, del ancho de banda de las redes que intervienen y de la facilidad de configuración.</a:t>
            </a:r>
          </a:p>
        </p:txBody>
      </p:sp>
    </p:spTree>
    <p:extLst>
      <p:ext uri="{BB962C8B-B14F-4D97-AF65-F5344CB8AC3E}">
        <p14:creationId xmlns:p14="http://schemas.microsoft.com/office/powerpoint/2010/main" val="3398363498"/>
      </p:ext>
    </p:extLst>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Pautas para la ubicación de listas ACL</a:t>
            </a:r>
            <a:br>
              <a:rPr sz="1800" dirty="0"/>
            </a:br>
            <a:r>
              <a:rPr lang="es-ES" dirty="0"/>
              <a:t>Ubicación de listas ACL estándares</a:t>
            </a:r>
            <a:endParaRPr lang="es-ES" dirty="0">
              <a:solidFill>
                <a:srgbClr val="00B0F0"/>
              </a:solidFill>
              <a:latin typeface="Arial" charset="0"/>
            </a:endParaRPr>
          </a:p>
        </p:txBody>
      </p:sp>
      <p:sp>
        <p:nvSpPr>
          <p:cNvPr id="2" name="Content Placeholder 1"/>
          <p:cNvSpPr>
            <a:spLocks noGrp="1"/>
          </p:cNvSpPr>
          <p:nvPr>
            <p:ph idx="1"/>
          </p:nvPr>
        </p:nvSpPr>
        <p:spPr>
          <a:xfrm>
            <a:off x="213110" y="1325880"/>
            <a:ext cx="8752915" cy="667699"/>
          </a:xfrm>
        </p:spPr>
        <p:txBody>
          <a:bodyPr>
            <a:spAutoFit/>
          </a:bodyPr>
          <a:lstStyle/>
          <a:p>
            <a:r>
              <a:rPr lang="es-ES" sz="2000" dirty="0"/>
              <a:t>El administrador desea impedir que el tráfico que se origina en la red 192.168.10.0/24 llegue a la red 192.168.30.0/24.</a:t>
            </a:r>
          </a:p>
        </p:txBody>
      </p:sp>
      <p:pic>
        <p:nvPicPr>
          <p:cNvPr id="11266" name="Picture 2"/>
          <p:cNvPicPr>
            <a:picLocks noChangeAspect="1" noChangeArrowheads="1"/>
          </p:cNvPicPr>
          <p:nvPr/>
        </p:nvPicPr>
        <p:blipFill>
          <a:blip r:embed="rId3" cstate="print"/>
          <a:stretch>
            <a:fillRect/>
          </a:stretch>
        </p:blipFill>
        <p:spPr bwMode="auto">
          <a:xfrm>
            <a:off x="1291077" y="2079308"/>
            <a:ext cx="6185917" cy="43824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97966845"/>
      </p:ext>
    </p:extLst>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s-ES" sz="2400" dirty="0"/>
              <a:t>7.2 ACL de IPv4 estándar</a:t>
            </a:r>
            <a:endParaRPr lang="es-ES" sz="2400" dirty="0">
              <a:solidFill>
                <a:srgbClr val="00B0F0"/>
              </a:solidFill>
            </a:endParaRPr>
          </a:p>
        </p:txBody>
      </p:sp>
    </p:spTree>
    <p:extLst>
      <p:ext uri="{BB962C8B-B14F-4D97-AF65-F5344CB8AC3E}">
        <p14:creationId xmlns:p14="http://schemas.microsoft.com/office/powerpoint/2010/main" val="1565692449"/>
      </p:ext>
    </p:extLst>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Configurar listas ACL de IPv4 estándares</a:t>
            </a:r>
            <a:br>
              <a:rPr sz="1800" dirty="0"/>
            </a:br>
            <a:r>
              <a:rPr lang="es-ES" sz="2800" dirty="0">
                <a:latin typeface="Arial" charset="0"/>
              </a:rPr>
              <a:t>Sintaxis de una ACL de IPv4 estándar numerada</a:t>
            </a:r>
            <a:endParaRPr lang="es-ES" sz="2800" dirty="0">
              <a:solidFill>
                <a:srgbClr val="00B0F0"/>
              </a:solidFill>
              <a:latin typeface="Arial" charset="0"/>
            </a:endParaRPr>
          </a:p>
        </p:txBody>
      </p:sp>
      <p:sp>
        <p:nvSpPr>
          <p:cNvPr id="2" name="Content Placeholder 1"/>
          <p:cNvSpPr>
            <a:spLocks noGrp="1"/>
          </p:cNvSpPr>
          <p:nvPr>
            <p:ph idx="1"/>
          </p:nvPr>
        </p:nvSpPr>
        <p:spPr>
          <a:xfrm>
            <a:off x="213110" y="1325880"/>
            <a:ext cx="8752915" cy="784655"/>
          </a:xfrm>
        </p:spPr>
        <p:txBody>
          <a:bodyPr>
            <a:spAutoFit/>
          </a:bodyPr>
          <a:lstStyle/>
          <a:p>
            <a:r>
              <a:rPr lang="es-ES" dirty="0" err="1"/>
              <a:t>Router</a:t>
            </a:r>
            <a:r>
              <a:rPr lang="es-ES" dirty="0"/>
              <a:t>(</a:t>
            </a:r>
            <a:r>
              <a:rPr lang="es-ES" dirty="0" err="1"/>
              <a:t>config</a:t>
            </a:r>
            <a:r>
              <a:rPr lang="es-ES" dirty="0"/>
              <a:t>)# </a:t>
            </a:r>
            <a:r>
              <a:rPr lang="es-ES" b="1" dirty="0"/>
              <a:t>access-list</a:t>
            </a:r>
            <a:r>
              <a:rPr lang="es-ES" dirty="0"/>
              <a:t> </a:t>
            </a:r>
            <a:r>
              <a:rPr lang="es-ES" i="1" dirty="0"/>
              <a:t>número-de-lista-de-acceso </a:t>
            </a:r>
            <a:r>
              <a:rPr lang="es-ES" dirty="0"/>
              <a:t>{ </a:t>
            </a:r>
            <a:r>
              <a:rPr lang="es-ES" b="1" dirty="0"/>
              <a:t>deny</a:t>
            </a:r>
            <a:r>
              <a:rPr lang="es-ES" dirty="0"/>
              <a:t> | </a:t>
            </a:r>
            <a:r>
              <a:rPr lang="es-ES" b="1" dirty="0"/>
              <a:t>permit</a:t>
            </a:r>
            <a:r>
              <a:rPr lang="es-ES" dirty="0"/>
              <a:t> | </a:t>
            </a:r>
            <a:r>
              <a:rPr lang="es-ES" b="1" dirty="0"/>
              <a:t>remark</a:t>
            </a:r>
            <a:r>
              <a:rPr lang="es-ES" dirty="0"/>
              <a:t> } </a:t>
            </a:r>
            <a:r>
              <a:rPr lang="es-ES" i="1" dirty="0"/>
              <a:t>origen</a:t>
            </a:r>
            <a:r>
              <a:rPr lang="es-ES" dirty="0"/>
              <a:t> [ </a:t>
            </a:r>
            <a:r>
              <a:rPr lang="es-ES" i="1" dirty="0"/>
              <a:t>comodín-de-origen</a:t>
            </a:r>
            <a:r>
              <a:rPr lang="es-ES" dirty="0"/>
              <a:t> ] [ </a:t>
            </a:r>
            <a:r>
              <a:rPr lang="es-ES" b="1" dirty="0"/>
              <a:t>log</a:t>
            </a:r>
            <a:r>
              <a:rPr lang="es-ES" dirty="0"/>
              <a:t> ]</a:t>
            </a:r>
            <a:endParaRPr lang="es-ES" sz="2000" dirty="0"/>
          </a:p>
        </p:txBody>
      </p:sp>
      <p:pic>
        <p:nvPicPr>
          <p:cNvPr id="1229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5705" y="4731068"/>
            <a:ext cx="5086350" cy="1695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4823" y="2340293"/>
            <a:ext cx="5095875" cy="239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6479174"/>
      </p:ext>
    </p:extLst>
  </p:cSld>
  <p:clrMapOvr>
    <a:masterClrMapping/>
  </p:clrMapOvr>
  <p:transition spd="med">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143250" cy="1481138"/>
          </a:xfrm>
        </p:spPr>
        <p:txBody>
          <a:bodyPr/>
          <a:lstStyle/>
          <a:p>
            <a:pPr eaLnBrk="1" hangingPunct="1"/>
            <a:r>
              <a:rPr lang="es-ES" sz="2400" dirty="0"/>
              <a:t>7.1 Funcionamiento de una ACL</a:t>
            </a:r>
          </a:p>
        </p:txBody>
      </p:sp>
    </p:spTree>
    <p:extLst>
      <p:ext uri="{BB962C8B-B14F-4D97-AF65-F5344CB8AC3E}">
        <p14:creationId xmlns:p14="http://schemas.microsoft.com/office/powerpoint/2010/main" val="2753221210"/>
      </p:ext>
    </p:extLst>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600" dirty="0"/>
              <a:t>Configurar listas ACL de IPv4 estándares</a:t>
            </a:r>
            <a:br>
              <a:rPr sz="1800" dirty="0"/>
            </a:br>
            <a:r>
              <a:rPr lang="es-ES" sz="2400" dirty="0">
                <a:latin typeface="Arial" charset="0"/>
              </a:rPr>
              <a:t>Aplicar listas ACL de IPv4 estándares a las interfaces</a:t>
            </a:r>
            <a:endParaRPr lang="es-ES" sz="2400" dirty="0">
              <a:solidFill>
                <a:srgbClr val="00B0F0"/>
              </a:solidFill>
              <a:latin typeface="Arial" charset="0"/>
            </a:endParaRPr>
          </a:p>
        </p:txBody>
      </p:sp>
      <p:pic>
        <p:nvPicPr>
          <p:cNvPr id="13314" name="Picture 2"/>
          <p:cNvPicPr>
            <a:picLocks noChangeAspect="1" noChangeArrowheads="1"/>
          </p:cNvPicPr>
          <p:nvPr/>
        </p:nvPicPr>
        <p:blipFill>
          <a:blip r:embed="rId3" cstate="print"/>
          <a:stretch>
            <a:fillRect/>
          </a:stretch>
        </p:blipFill>
        <p:spPr bwMode="auto">
          <a:xfrm>
            <a:off x="1112237" y="1504950"/>
            <a:ext cx="6115227" cy="49568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4304739"/>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09108" y="790632"/>
            <a:ext cx="8772157" cy="838200"/>
          </a:xfrm>
        </p:spPr>
        <p:txBody>
          <a:bodyPr/>
          <a:lstStyle/>
          <a:p>
            <a:pPr eaLnBrk="1" hangingPunct="1"/>
            <a:r>
              <a:rPr lang="es-ES" sz="1800" dirty="0"/>
              <a:t>Configurar listas ACL de IPv4 estándares</a:t>
            </a:r>
            <a:br>
              <a:rPr sz="1800" dirty="0"/>
            </a:br>
            <a:r>
              <a:rPr lang="es-ES" dirty="0">
                <a:latin typeface="Arial" charset="0"/>
              </a:rPr>
              <a:t>Aplicar listas ACL de IPv4 estándares a las interfaces (continuación)</a:t>
            </a:r>
            <a:endParaRPr lang="es-ES" dirty="0">
              <a:solidFill>
                <a:srgbClr val="00B0F0"/>
              </a:solidFill>
              <a:latin typeface="Arial" charset="0"/>
            </a:endParaRPr>
          </a:p>
        </p:txBody>
      </p:sp>
      <p:pic>
        <p:nvPicPr>
          <p:cNvPr id="14338" name="Picture 2"/>
          <p:cNvPicPr>
            <a:picLocks noChangeAspect="1" noChangeArrowheads="1"/>
          </p:cNvPicPr>
          <p:nvPr/>
        </p:nvPicPr>
        <p:blipFill>
          <a:blip r:embed="rId3" cstate="print"/>
          <a:stretch>
            <a:fillRect/>
          </a:stretch>
        </p:blipFill>
        <p:spPr bwMode="auto">
          <a:xfrm>
            <a:off x="1891154" y="1537098"/>
            <a:ext cx="5300731" cy="49686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90186490"/>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600" dirty="0"/>
              <a:t>Configurar listas ACL de IPv4 estándares</a:t>
            </a:r>
            <a:br>
              <a:rPr sz="1600" dirty="0"/>
            </a:br>
            <a:r>
              <a:rPr lang="es-ES" sz="2600" dirty="0">
                <a:latin typeface="Arial" charset="0"/>
              </a:rPr>
              <a:t>Ejemplos de listas ACL de IPv4 estándares numeradas</a:t>
            </a:r>
          </a:p>
        </p:txBody>
      </p:sp>
      <p:pic>
        <p:nvPicPr>
          <p:cNvPr id="15362" name="Picture 2"/>
          <p:cNvPicPr>
            <a:picLocks noChangeAspect="1" noChangeArrowheads="1"/>
          </p:cNvPicPr>
          <p:nvPr/>
        </p:nvPicPr>
        <p:blipFill>
          <a:blip r:embed="rId3" cstate="print"/>
          <a:stretch>
            <a:fillRect/>
          </a:stretch>
        </p:blipFill>
        <p:spPr bwMode="auto">
          <a:xfrm>
            <a:off x="1207363" y="1523048"/>
            <a:ext cx="6197026" cy="4984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5687628"/>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3" cstate="print"/>
          <a:stretch>
            <a:fillRect/>
          </a:stretch>
        </p:blipFill>
        <p:spPr bwMode="auto">
          <a:xfrm>
            <a:off x="1697439" y="1548292"/>
            <a:ext cx="5728251" cy="5015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505" name="Rectangle 2"/>
          <p:cNvSpPr>
            <a:spLocks noGrp="1" noChangeArrowheads="1"/>
          </p:cNvSpPr>
          <p:nvPr>
            <p:ph type="title"/>
          </p:nvPr>
        </p:nvSpPr>
        <p:spPr>
          <a:xfrm>
            <a:off x="209108" y="441960"/>
            <a:ext cx="8772157" cy="1218248"/>
          </a:xfrm>
        </p:spPr>
        <p:txBody>
          <a:bodyPr/>
          <a:lstStyle/>
          <a:p>
            <a:pPr eaLnBrk="1" hangingPunct="1"/>
            <a:r>
              <a:rPr lang="es-ES" sz="1800" dirty="0"/>
              <a:t>Configurar listas ACL de IPv4 estándares</a:t>
            </a:r>
            <a:br>
              <a:rPr sz="1800" dirty="0"/>
            </a:br>
            <a:r>
              <a:rPr lang="es-ES" dirty="0">
                <a:latin typeface="Arial" charset="0"/>
              </a:rPr>
              <a:t>Ejemplos de listas ACL de IPv4 estándares numeradas (continuación)</a:t>
            </a:r>
          </a:p>
        </p:txBody>
      </p:sp>
    </p:spTree>
    <p:extLst>
      <p:ext uri="{BB962C8B-B14F-4D97-AF65-F5344CB8AC3E}">
        <p14:creationId xmlns:p14="http://schemas.microsoft.com/office/powerpoint/2010/main" val="3370267979"/>
      </p:ext>
    </p:extLst>
  </p:cSld>
  <p:clrMapOvr>
    <a:masterClrMapping/>
  </p:clrMapOvr>
  <p:transition spd="med">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Configurar listas ACL de IPv4 estándares</a:t>
            </a:r>
            <a:br>
              <a:rPr sz="1800" dirty="0"/>
            </a:br>
            <a:r>
              <a:rPr lang="es-ES" sz="2800" dirty="0">
                <a:latin typeface="Arial" charset="0"/>
              </a:rPr>
              <a:t>Sintaxis de una ACL de IPv4 estándar con nombre</a:t>
            </a:r>
          </a:p>
        </p:txBody>
      </p:sp>
      <p:pic>
        <p:nvPicPr>
          <p:cNvPr id="17410" name="Picture 2"/>
          <p:cNvPicPr>
            <a:picLocks noChangeAspect="1" noChangeArrowheads="1"/>
          </p:cNvPicPr>
          <p:nvPr/>
        </p:nvPicPr>
        <p:blipFill>
          <a:blip r:embed="rId3" cstate="print"/>
          <a:stretch>
            <a:fillRect/>
          </a:stretch>
        </p:blipFill>
        <p:spPr bwMode="auto">
          <a:xfrm>
            <a:off x="1226982" y="1432561"/>
            <a:ext cx="6523298" cy="5135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63433551"/>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600" dirty="0"/>
              <a:t>Configurar listas ACL de IPv4 estándares</a:t>
            </a:r>
            <a:br>
              <a:rPr sz="1600" dirty="0"/>
            </a:br>
            <a:r>
              <a:rPr lang="es-ES" sz="2100" dirty="0">
                <a:latin typeface="Arial" charset="0"/>
              </a:rPr>
              <a:t>Sintaxis de una ACL de IPv4 estándar con nombre (continuación)</a:t>
            </a:r>
          </a:p>
        </p:txBody>
      </p:sp>
      <p:pic>
        <p:nvPicPr>
          <p:cNvPr id="18434" name="Picture 2"/>
          <p:cNvPicPr>
            <a:picLocks noChangeAspect="1" noChangeArrowheads="1"/>
          </p:cNvPicPr>
          <p:nvPr/>
        </p:nvPicPr>
        <p:blipFill>
          <a:blip r:embed="rId3" cstate="print"/>
          <a:stretch>
            <a:fillRect/>
          </a:stretch>
        </p:blipFill>
        <p:spPr bwMode="auto">
          <a:xfrm>
            <a:off x="1287684" y="1345883"/>
            <a:ext cx="5804544" cy="52530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6367023"/>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Modificar listas ACL de IPv4</a:t>
            </a:r>
            <a:br>
              <a:rPr sz="1800" dirty="0"/>
            </a:br>
            <a:r>
              <a:rPr lang="es-ES" dirty="0">
                <a:latin typeface="Arial" charset="0"/>
              </a:rPr>
              <a:t>Método 1: Utilizar un editor de texto</a:t>
            </a:r>
          </a:p>
        </p:txBody>
      </p:sp>
      <p:pic>
        <p:nvPicPr>
          <p:cNvPr id="19458" name="Picture 2"/>
          <p:cNvPicPr>
            <a:picLocks noChangeAspect="1" noChangeArrowheads="1"/>
          </p:cNvPicPr>
          <p:nvPr/>
        </p:nvPicPr>
        <p:blipFill>
          <a:blip r:embed="rId3" cstate="print"/>
          <a:stretch>
            <a:fillRect/>
          </a:stretch>
        </p:blipFill>
        <p:spPr bwMode="auto">
          <a:xfrm>
            <a:off x="1164007" y="1340168"/>
            <a:ext cx="6138585" cy="51063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90444400"/>
      </p:ext>
    </p:extLst>
  </p:cSld>
  <p:clrMapOvr>
    <a:masterClrMapping/>
  </p:clrMapOvr>
  <p:transition spd="med">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Modificar listas ACL de IPv4</a:t>
            </a:r>
            <a:br>
              <a:rPr sz="1800" dirty="0"/>
            </a:br>
            <a:r>
              <a:rPr lang="es-ES" dirty="0">
                <a:latin typeface="Arial" charset="0"/>
              </a:rPr>
              <a:t>Método 2: Utilizar números de secuencia</a:t>
            </a:r>
          </a:p>
        </p:txBody>
      </p:sp>
      <p:pic>
        <p:nvPicPr>
          <p:cNvPr id="20482" name="Picture 2"/>
          <p:cNvPicPr>
            <a:picLocks noChangeAspect="1" noChangeArrowheads="1"/>
          </p:cNvPicPr>
          <p:nvPr/>
        </p:nvPicPr>
        <p:blipFill>
          <a:blip r:embed="rId3" cstate="print"/>
          <a:stretch>
            <a:fillRect/>
          </a:stretch>
        </p:blipFill>
        <p:spPr bwMode="auto">
          <a:xfrm>
            <a:off x="1502297" y="1491614"/>
            <a:ext cx="5697928" cy="48939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0442500"/>
      </p:ext>
    </p:extLst>
  </p:cSld>
  <p:clrMapOvr>
    <a:masterClrMapping/>
  </p:clrMapOvr>
  <p:transition spd="med">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Modificar listas ACL de IPv4</a:t>
            </a:r>
            <a:br>
              <a:rPr sz="1800" dirty="0"/>
            </a:br>
            <a:r>
              <a:rPr lang="es-ES" dirty="0"/>
              <a:t>Editar listas ACL estándares con nombre</a:t>
            </a:r>
          </a:p>
        </p:txBody>
      </p:sp>
      <p:pic>
        <p:nvPicPr>
          <p:cNvPr id="21506" name="Picture 2"/>
          <p:cNvPicPr>
            <a:picLocks noChangeAspect="1" noChangeArrowheads="1"/>
          </p:cNvPicPr>
          <p:nvPr/>
        </p:nvPicPr>
        <p:blipFill>
          <a:blip r:embed="rId3" cstate="print"/>
          <a:stretch>
            <a:fillRect/>
          </a:stretch>
        </p:blipFill>
        <p:spPr bwMode="auto">
          <a:xfrm>
            <a:off x="1340780" y="1483750"/>
            <a:ext cx="6131582" cy="47487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88622202"/>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Modificar listas ACL de IPv4</a:t>
            </a:r>
            <a:br>
              <a:rPr sz="1800" dirty="0"/>
            </a:br>
            <a:r>
              <a:rPr lang="es-ES" dirty="0">
                <a:latin typeface="Arial" charset="0"/>
              </a:rPr>
              <a:t>Verificar listas ACL</a:t>
            </a:r>
          </a:p>
        </p:txBody>
      </p:sp>
      <p:pic>
        <p:nvPicPr>
          <p:cNvPr id="2253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548" y="1296353"/>
            <a:ext cx="5076825"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1"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08960" y="4220527"/>
            <a:ext cx="5679142" cy="22412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7013730"/>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Propósito de las listas ACL</a:t>
            </a:r>
            <a:br>
              <a:rPr sz="1800" dirty="0"/>
            </a:br>
            <a:r>
              <a:rPr lang="es-ES" dirty="0"/>
              <a:t>¿Qué es una ACL?</a:t>
            </a:r>
            <a:endParaRPr lang="es-ES" dirty="0">
              <a:solidFill>
                <a:srgbClr val="00B0F0"/>
              </a:solidFill>
              <a:latin typeface="Arial" charset="0"/>
            </a:endParaRPr>
          </a:p>
        </p:txBody>
      </p:sp>
      <p:pic>
        <p:nvPicPr>
          <p:cNvPr id="1026" name="Picture 2"/>
          <p:cNvPicPr>
            <a:picLocks noChangeAspect="1" noChangeArrowheads="1"/>
          </p:cNvPicPr>
          <p:nvPr/>
        </p:nvPicPr>
        <p:blipFill>
          <a:blip r:embed="rId3" cstate="print"/>
          <a:stretch>
            <a:fillRect/>
          </a:stretch>
        </p:blipFill>
        <p:spPr bwMode="auto">
          <a:xfrm>
            <a:off x="1464866" y="2078888"/>
            <a:ext cx="6138068" cy="44900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43839" y="1310640"/>
            <a:ext cx="8667931" cy="618631"/>
          </a:xfrm>
          <a:prstGeom prst="rect">
            <a:avLst/>
          </a:prstGeom>
          <a:noFill/>
        </p:spPr>
        <p:txBody>
          <a:bodyPr wrap="square" rtlCol="0">
            <a:spAutoFit/>
          </a:bodyPr>
          <a:lstStyle/>
          <a:p>
            <a:pPr marL="236538" indent="-236538" algn="l" defTabSz="814388">
              <a:lnSpc>
                <a:spcPct val="95000"/>
              </a:lnSpc>
              <a:spcBef>
                <a:spcPct val="50000"/>
              </a:spcBef>
              <a:buClr>
                <a:srgbClr val="708CA1"/>
              </a:buClr>
              <a:buFont typeface="Wingdings" charset="0"/>
              <a:buChar char="§"/>
            </a:pPr>
            <a:r>
              <a:rPr lang="es-ES" sz="1800" dirty="0">
                <a:latin typeface="+mn-lt"/>
              </a:rPr>
              <a:t>Los routers no tienen listas ACL configuradas de manera predeterminada, por lo que no filtran el tráfico de manera predeterminada. </a:t>
            </a:r>
          </a:p>
        </p:txBody>
      </p:sp>
    </p:spTree>
    <p:extLst>
      <p:ext uri="{BB962C8B-B14F-4D97-AF65-F5344CB8AC3E}">
        <p14:creationId xmlns:p14="http://schemas.microsoft.com/office/powerpoint/2010/main" val="1445522053"/>
      </p:ext>
    </p:extLst>
  </p:cSld>
  <p:clrMapOvr>
    <a:masterClrMapping/>
  </p:clrMapOvr>
  <p:transition spd="med">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Modificar listas ACL de IPv4</a:t>
            </a:r>
            <a:br>
              <a:rPr sz="1800" dirty="0"/>
            </a:br>
            <a:r>
              <a:rPr lang="es-ES" dirty="0">
                <a:latin typeface="Arial" charset="0"/>
              </a:rPr>
              <a:t>Estadísticas de una ACL</a:t>
            </a:r>
          </a:p>
        </p:txBody>
      </p:sp>
      <p:pic>
        <p:nvPicPr>
          <p:cNvPr id="23554" name="Picture 2"/>
          <p:cNvPicPr>
            <a:picLocks noChangeAspect="1" noChangeArrowheads="1"/>
          </p:cNvPicPr>
          <p:nvPr/>
        </p:nvPicPr>
        <p:blipFill>
          <a:blip r:embed="rId3" cstate="print"/>
          <a:stretch>
            <a:fillRect/>
          </a:stretch>
        </p:blipFill>
        <p:spPr bwMode="auto">
          <a:xfrm>
            <a:off x="335105" y="1312349"/>
            <a:ext cx="4492339" cy="3456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5" name="Picture 3"/>
          <p:cNvPicPr>
            <a:picLocks noChangeAspect="1" noChangeArrowheads="1"/>
          </p:cNvPicPr>
          <p:nvPr/>
        </p:nvPicPr>
        <p:blipFill>
          <a:blip r:embed="rId4" cstate="print"/>
          <a:stretch>
            <a:fillRect/>
          </a:stretch>
        </p:blipFill>
        <p:spPr bwMode="auto">
          <a:xfrm>
            <a:off x="4151296" y="3780243"/>
            <a:ext cx="4498357" cy="2800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3196390"/>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Asegurar puertos VTY con una ACL de IPv4 estándar</a:t>
            </a:r>
            <a:br>
              <a:rPr sz="1800" dirty="0"/>
            </a:br>
            <a:r>
              <a:rPr lang="es-ES" dirty="0">
                <a:latin typeface="Arial" charset="0"/>
              </a:rPr>
              <a:t>El comando access-class</a:t>
            </a:r>
          </a:p>
        </p:txBody>
      </p:sp>
      <p:sp>
        <p:nvSpPr>
          <p:cNvPr id="2" name="Content Placeholder 1"/>
          <p:cNvSpPr>
            <a:spLocks noGrp="1"/>
          </p:cNvSpPr>
          <p:nvPr>
            <p:ph idx="1"/>
          </p:nvPr>
        </p:nvSpPr>
        <p:spPr>
          <a:xfrm>
            <a:off x="213110" y="1325880"/>
            <a:ext cx="8752915" cy="1143000"/>
          </a:xfrm>
        </p:spPr>
        <p:txBody>
          <a:bodyPr/>
          <a:lstStyle/>
          <a:p>
            <a:r>
              <a:rPr lang="es-ES" sz="2000" dirty="0"/>
              <a:t>El comando </a:t>
            </a:r>
            <a:r>
              <a:rPr lang="es-ES" sz="2000" b="1" dirty="0"/>
              <a:t>access-class</a:t>
            </a:r>
            <a:r>
              <a:rPr lang="es-ES" sz="2000" dirty="0"/>
              <a:t> configurado en el modo de configuración de línea restringe las conexiones entrantes y salientes entre una VTY determinada (en un dispositivo de Cisco) y las direcciones incluidas en una lista de acceso.</a:t>
            </a:r>
          </a:p>
          <a:p>
            <a:endParaRPr lang="es-ES" sz="2000" dirty="0"/>
          </a:p>
        </p:txBody>
      </p:sp>
      <p:pic>
        <p:nvPicPr>
          <p:cNvPr id="24578" name="Picture 2"/>
          <p:cNvPicPr>
            <a:picLocks noChangeAspect="1" noChangeArrowheads="1"/>
          </p:cNvPicPr>
          <p:nvPr/>
        </p:nvPicPr>
        <p:blipFill>
          <a:blip r:embed="rId3" cstate="print"/>
          <a:stretch>
            <a:fillRect/>
          </a:stretch>
        </p:blipFill>
        <p:spPr bwMode="auto">
          <a:xfrm>
            <a:off x="1844040" y="2500692"/>
            <a:ext cx="5086350" cy="40666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76818689"/>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Asegurar puertos VTY con una ACL de IPv4 estándar</a:t>
            </a:r>
            <a:br>
              <a:rPr sz="1800" dirty="0"/>
            </a:br>
            <a:r>
              <a:rPr lang="es-ES" dirty="0"/>
              <a:t>Verificar que el puerto VTY esté asegurado</a:t>
            </a:r>
          </a:p>
        </p:txBody>
      </p:sp>
      <p:pic>
        <p:nvPicPr>
          <p:cNvPr id="256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2412" y="1558290"/>
            <a:ext cx="6144698" cy="4842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966932"/>
      </p:ext>
    </p:extLst>
  </p:cSld>
  <p:clrMapOvr>
    <a:masterClrMapping/>
  </p:clrMapOvr>
  <p:transition spd="med">
    <p:wipe dir="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s-ES" sz="2400" dirty="0"/>
              <a:t>7.3 Solución de problemas en listas ACL</a:t>
            </a:r>
            <a:endParaRPr lang="es-ES" sz="2400" dirty="0">
              <a:solidFill>
                <a:srgbClr val="00B0F0"/>
              </a:solidFill>
            </a:endParaRPr>
          </a:p>
        </p:txBody>
      </p:sp>
    </p:spTree>
    <p:extLst>
      <p:ext uri="{BB962C8B-B14F-4D97-AF65-F5344CB8AC3E}">
        <p14:creationId xmlns:p14="http://schemas.microsoft.com/office/powerpoint/2010/main" val="1505346901"/>
      </p:ext>
    </p:extLst>
  </p:cSld>
  <p:clrMapOvr>
    <a:masterClrMapping/>
  </p:clrMapOvr>
  <p:transition>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Procesar paquetes con listas ACL</a:t>
            </a:r>
            <a:br>
              <a:rPr sz="1800" dirty="0"/>
            </a:br>
            <a:r>
              <a:rPr lang="es-ES" dirty="0">
                <a:latin typeface="Arial" charset="0"/>
              </a:rPr>
              <a:t>Denegar todo implícito</a:t>
            </a:r>
          </a:p>
        </p:txBody>
      </p:sp>
      <p:sp>
        <p:nvSpPr>
          <p:cNvPr id="2" name="Content Placeholder 1"/>
          <p:cNvSpPr>
            <a:spLocks noGrp="1"/>
          </p:cNvSpPr>
          <p:nvPr>
            <p:ph idx="1"/>
          </p:nvPr>
        </p:nvSpPr>
        <p:spPr>
          <a:xfrm>
            <a:off x="213110" y="1325880"/>
            <a:ext cx="8752915" cy="804660"/>
          </a:xfrm>
        </p:spPr>
        <p:txBody>
          <a:bodyPr>
            <a:spAutoFit/>
          </a:bodyPr>
          <a:lstStyle/>
          <a:p>
            <a:r>
              <a:rPr lang="es-ES" sz="1400" dirty="0"/>
              <a:t>Se debe configurar al menos una ACE permit en una ACL. En caso contrario, se bloquea todo el tráfico.</a:t>
            </a:r>
          </a:p>
          <a:p>
            <a:r>
              <a:rPr lang="es-ES" sz="1400" dirty="0"/>
              <a:t>Para la red en la ilustración, si se aplica la ACL 1 o la ACL 2 a la interfaz S0/0/0 del R1 en el sentido de salida, se obtiene el mismo resultado.</a:t>
            </a:r>
          </a:p>
        </p:txBody>
      </p:sp>
      <p:pic>
        <p:nvPicPr>
          <p:cNvPr id="26626" name="Picture 2"/>
          <p:cNvPicPr>
            <a:picLocks noChangeAspect="1" noChangeArrowheads="1"/>
          </p:cNvPicPr>
          <p:nvPr/>
        </p:nvPicPr>
        <p:blipFill>
          <a:blip r:embed="rId3" cstate="print"/>
          <a:stretch>
            <a:fillRect/>
          </a:stretch>
        </p:blipFill>
        <p:spPr bwMode="auto">
          <a:xfrm>
            <a:off x="2116150" y="2379772"/>
            <a:ext cx="4904141" cy="42648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8150705"/>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Procesar paquetes con listas ACL</a:t>
            </a:r>
            <a:br>
              <a:rPr sz="1800" dirty="0"/>
            </a:br>
            <a:r>
              <a:rPr lang="es-ES" dirty="0">
                <a:latin typeface="Arial" charset="0"/>
              </a:rPr>
              <a:t>El orden de las ACE en una ACL</a:t>
            </a:r>
          </a:p>
        </p:txBody>
      </p:sp>
      <p:pic>
        <p:nvPicPr>
          <p:cNvPr id="27650" name="Picture 2"/>
          <p:cNvPicPr>
            <a:picLocks noChangeAspect="1" noChangeArrowheads="1"/>
          </p:cNvPicPr>
          <p:nvPr/>
        </p:nvPicPr>
        <p:blipFill>
          <a:blip r:embed="rId3" cstate="print"/>
          <a:stretch>
            <a:fillRect/>
          </a:stretch>
        </p:blipFill>
        <p:spPr bwMode="auto">
          <a:xfrm>
            <a:off x="906770" y="1447800"/>
            <a:ext cx="6934219" cy="2316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651" name="Picture 3"/>
          <p:cNvPicPr>
            <a:picLocks noChangeAspect="1" noChangeArrowheads="1"/>
          </p:cNvPicPr>
          <p:nvPr/>
        </p:nvPicPr>
        <p:blipFill>
          <a:blip r:embed="rId4" cstate="print"/>
          <a:stretch>
            <a:fillRect/>
          </a:stretch>
        </p:blipFill>
        <p:spPr bwMode="auto">
          <a:xfrm>
            <a:off x="899161" y="4072849"/>
            <a:ext cx="6949437" cy="2053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46291"/>
      </p:ext>
    </p:extLst>
  </p:cSld>
  <p:clrMapOvr>
    <a:masterClrMapping/>
  </p:clrMapOvr>
  <p:transition spd="med">
    <p:wipe dir="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442800"/>
            <a:ext cx="8772157" cy="1218619"/>
          </a:xfrm>
        </p:spPr>
        <p:txBody>
          <a:bodyPr>
            <a:spAutoFit/>
          </a:bodyPr>
          <a:lstStyle/>
          <a:p>
            <a:pPr eaLnBrk="1" hangingPunct="1"/>
            <a:r>
              <a:rPr lang="es-ES" sz="1800" dirty="0"/>
              <a:t>Procesar paquetes con listas ACL</a:t>
            </a:r>
            <a:br>
              <a:rPr sz="1800" dirty="0"/>
            </a:br>
            <a:r>
              <a:rPr lang="es-ES" dirty="0">
                <a:latin typeface="Arial" charset="0"/>
              </a:rPr>
              <a:t>El orden de las ACE en una ACL (continuación)</a:t>
            </a:r>
          </a:p>
        </p:txBody>
      </p:sp>
      <p:pic>
        <p:nvPicPr>
          <p:cNvPr id="28674" name="Picture 2"/>
          <p:cNvPicPr>
            <a:picLocks noChangeAspect="1" noChangeArrowheads="1"/>
          </p:cNvPicPr>
          <p:nvPr/>
        </p:nvPicPr>
        <p:blipFill>
          <a:blip r:embed="rId3" cstate="print"/>
          <a:stretch>
            <a:fillRect/>
          </a:stretch>
        </p:blipFill>
        <p:spPr bwMode="auto">
          <a:xfrm>
            <a:off x="824740" y="1978757"/>
            <a:ext cx="7114348" cy="22718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85584690"/>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Procesar paquetes con listas ACL</a:t>
            </a:r>
            <a:br>
              <a:rPr sz="1800" dirty="0"/>
            </a:br>
            <a:r>
              <a:rPr lang="es-ES" sz="3100" dirty="0">
                <a:latin typeface="Arial" charset="0"/>
              </a:rPr>
              <a:t>Cisco IOS reordena las listas ACL estándares</a:t>
            </a:r>
          </a:p>
        </p:txBody>
      </p:sp>
      <p:pic>
        <p:nvPicPr>
          <p:cNvPr id="29698" name="Picture 2"/>
          <p:cNvPicPr>
            <a:picLocks noChangeAspect="1" noChangeArrowheads="1"/>
          </p:cNvPicPr>
          <p:nvPr/>
        </p:nvPicPr>
        <p:blipFill>
          <a:blip r:embed="rId3" cstate="print"/>
          <a:stretch>
            <a:fillRect/>
          </a:stretch>
        </p:blipFill>
        <p:spPr bwMode="auto">
          <a:xfrm>
            <a:off x="1361499" y="2017394"/>
            <a:ext cx="6245188" cy="442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04800" y="1362914"/>
            <a:ext cx="8290560" cy="313932"/>
          </a:xfrm>
          <a:prstGeom prst="rect">
            <a:avLst/>
          </a:prstGeom>
          <a:noFill/>
        </p:spPr>
        <p:txBody>
          <a:bodyPr wrap="square" rtlCol="0">
            <a:spAutoFit/>
          </a:bodyPr>
          <a:lstStyle/>
          <a:p>
            <a:pPr algn="l"/>
            <a:r>
              <a:rPr lang="es-ES" sz="1600" dirty="0">
                <a:latin typeface="+mn-lt"/>
              </a:rPr>
              <a:t>Observe que las instrucciones se enumeran en un orden distinto al orden en que se introdujeron.</a:t>
            </a:r>
          </a:p>
        </p:txBody>
      </p:sp>
    </p:spTree>
    <p:extLst>
      <p:ext uri="{BB962C8B-B14F-4D97-AF65-F5344CB8AC3E}">
        <p14:creationId xmlns:p14="http://schemas.microsoft.com/office/powerpoint/2010/main" val="1893598351"/>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600" dirty="0"/>
              <a:t>Procesar paquetes con listas ACL</a:t>
            </a:r>
            <a:br>
              <a:rPr sz="1600" dirty="0"/>
            </a:br>
            <a:r>
              <a:rPr lang="es-ES" sz="2300" dirty="0">
                <a:latin typeface="Arial" charset="0"/>
              </a:rPr>
              <a:t>Cisco IOS reordena las listas ACL estándares (continuación)</a:t>
            </a:r>
          </a:p>
        </p:txBody>
      </p:sp>
      <p:sp>
        <p:nvSpPr>
          <p:cNvPr id="4" name="TextBox 3"/>
          <p:cNvSpPr txBox="1"/>
          <p:nvPr/>
        </p:nvSpPr>
        <p:spPr>
          <a:xfrm>
            <a:off x="304800" y="1362914"/>
            <a:ext cx="8290560" cy="535531"/>
          </a:xfrm>
          <a:prstGeom prst="rect">
            <a:avLst/>
          </a:prstGeom>
          <a:noFill/>
        </p:spPr>
        <p:txBody>
          <a:bodyPr wrap="square" rtlCol="0">
            <a:spAutoFit/>
          </a:bodyPr>
          <a:lstStyle/>
          <a:p>
            <a:pPr algn="l"/>
            <a:r>
              <a:rPr lang="es-ES" sz="1600" dirty="0"/>
              <a:t>El orden en que se enumeran las ACE estándar es la secuencia utilizada por el IOS para procesar la lista. </a:t>
            </a:r>
            <a:endParaRPr lang="es-ES" sz="1600" dirty="0">
              <a:latin typeface="+mn-lt"/>
            </a:endParaRPr>
          </a:p>
        </p:txBody>
      </p:sp>
      <p:pic>
        <p:nvPicPr>
          <p:cNvPr id="30722" name="Picture 2"/>
          <p:cNvPicPr>
            <a:picLocks noChangeAspect="1" noChangeArrowheads="1"/>
          </p:cNvPicPr>
          <p:nvPr/>
        </p:nvPicPr>
        <p:blipFill>
          <a:blip r:embed="rId3" cstate="print"/>
          <a:stretch>
            <a:fillRect/>
          </a:stretch>
        </p:blipFill>
        <p:spPr bwMode="auto">
          <a:xfrm>
            <a:off x="1568373" y="2068603"/>
            <a:ext cx="5505843" cy="44515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4411888"/>
      </p:ext>
    </p:extLst>
  </p:cSld>
  <p:clrMapOvr>
    <a:masterClrMapping/>
  </p:clrMapOvr>
  <p:transition spd="med">
    <p:wipe dir="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Procesar paquetes con listas ACL</a:t>
            </a:r>
            <a:br>
              <a:rPr sz="1800" dirty="0"/>
            </a:br>
            <a:r>
              <a:rPr lang="es-ES" dirty="0">
                <a:latin typeface="Arial" charset="0"/>
              </a:rPr>
              <a:t>Procesos de routing y listas ACL</a:t>
            </a:r>
          </a:p>
        </p:txBody>
      </p:sp>
      <p:sp>
        <p:nvSpPr>
          <p:cNvPr id="4" name="TextBox 3"/>
          <p:cNvSpPr txBox="1"/>
          <p:nvPr/>
        </p:nvSpPr>
        <p:spPr>
          <a:xfrm>
            <a:off x="198120" y="1402080"/>
            <a:ext cx="8549640" cy="4696670"/>
          </a:xfrm>
          <a:prstGeom prst="rect">
            <a:avLst/>
          </a:prstGeom>
          <a:noFill/>
        </p:spPr>
        <p:txBody>
          <a:bodyPr wrap="square" rtlCol="0">
            <a:spAutoFit/>
          </a:bodyPr>
          <a:lstStyle/>
          <a:p>
            <a:pPr marL="236538" indent="-236538" algn="l" defTabSz="814388">
              <a:lnSpc>
                <a:spcPct val="95000"/>
              </a:lnSpc>
              <a:spcBef>
                <a:spcPct val="50000"/>
              </a:spcBef>
              <a:buClr>
                <a:srgbClr val="708CA1"/>
              </a:buClr>
              <a:buFont typeface="Wingdings" charset="0"/>
              <a:buChar char="§"/>
            </a:pPr>
            <a:r>
              <a:rPr lang="es-ES" sz="1600" dirty="0">
                <a:latin typeface="+mn-lt"/>
              </a:rPr>
              <a:t>Cuando una trama ingresa a una interfaz, el router revisa si la dirección de capa 2 de destino coincide con la dirección de capa 2 de la interfaz, o si dicha trama es una trama de difusión.</a:t>
            </a:r>
          </a:p>
          <a:p>
            <a:pPr marL="236538" indent="-236538" algn="l" defTabSz="814388">
              <a:lnSpc>
                <a:spcPct val="95000"/>
              </a:lnSpc>
              <a:spcBef>
                <a:spcPct val="50000"/>
              </a:spcBef>
              <a:buClr>
                <a:srgbClr val="708CA1"/>
              </a:buClr>
              <a:buFont typeface="Wingdings" charset="0"/>
              <a:buChar char="§"/>
            </a:pPr>
            <a:r>
              <a:rPr lang="es-ES" sz="1600" dirty="0">
                <a:latin typeface="+mn-lt"/>
              </a:rPr>
              <a:t>Si se acepta la dirección de la trama, se desmonta la información de la trama y el router revisa si hay una ACL en la interfaz de entrada. </a:t>
            </a:r>
          </a:p>
          <a:p>
            <a:pPr marL="236538" indent="-236538" algn="l" defTabSz="814388">
              <a:lnSpc>
                <a:spcPct val="95000"/>
              </a:lnSpc>
              <a:spcBef>
                <a:spcPct val="50000"/>
              </a:spcBef>
              <a:buClr>
                <a:srgbClr val="708CA1"/>
              </a:buClr>
              <a:buFont typeface="Wingdings" charset="0"/>
              <a:buChar char="§"/>
            </a:pPr>
            <a:r>
              <a:rPr lang="es-ES" sz="1600" dirty="0">
                <a:latin typeface="+mn-lt"/>
              </a:rPr>
              <a:t>Si existe una ACL, el paquete se prueba en relación con las instrucciones de la lista.</a:t>
            </a:r>
          </a:p>
          <a:p>
            <a:pPr marL="236538" indent="-236538" algn="l" defTabSz="814388">
              <a:lnSpc>
                <a:spcPct val="95000"/>
              </a:lnSpc>
              <a:spcBef>
                <a:spcPct val="50000"/>
              </a:spcBef>
              <a:buClr>
                <a:srgbClr val="708CA1"/>
              </a:buClr>
              <a:buFont typeface="Wingdings" charset="0"/>
              <a:buChar char="§"/>
            </a:pPr>
            <a:r>
              <a:rPr lang="es-ES" sz="1600" dirty="0">
                <a:latin typeface="+mn-lt"/>
              </a:rPr>
              <a:t>Si el paquete coincide con una instrucción, se permite o se deniega. </a:t>
            </a:r>
          </a:p>
          <a:p>
            <a:pPr marL="236538" indent="-236538" algn="l" defTabSz="814388">
              <a:lnSpc>
                <a:spcPct val="95000"/>
              </a:lnSpc>
              <a:spcBef>
                <a:spcPct val="50000"/>
              </a:spcBef>
              <a:buClr>
                <a:srgbClr val="708CA1"/>
              </a:buClr>
              <a:buFont typeface="Wingdings" charset="0"/>
              <a:buChar char="§"/>
            </a:pPr>
            <a:r>
              <a:rPr lang="es-ES" sz="1600" dirty="0">
                <a:latin typeface="+mn-lt"/>
              </a:rPr>
              <a:t>Si se acepta el paquete, se compara con las entradas en la tabla de routing para determinar la interfaz de destino. </a:t>
            </a:r>
          </a:p>
          <a:p>
            <a:pPr marL="236538" indent="-236538" algn="l" defTabSz="814388">
              <a:lnSpc>
                <a:spcPct val="95000"/>
              </a:lnSpc>
              <a:spcBef>
                <a:spcPct val="50000"/>
              </a:spcBef>
              <a:buClr>
                <a:srgbClr val="708CA1"/>
              </a:buClr>
              <a:buFont typeface="Wingdings" charset="0"/>
              <a:buChar char="§"/>
            </a:pPr>
            <a:r>
              <a:rPr lang="es-ES" sz="1600" dirty="0">
                <a:latin typeface="+mn-lt"/>
              </a:rPr>
              <a:t>Si existe una entrada para el destino en la tabla de routing, el paquete se conmuta a la interfaz de salida. De lo contrario, se descarta.</a:t>
            </a:r>
          </a:p>
          <a:p>
            <a:pPr marL="236538" indent="-236538" algn="l" defTabSz="814388">
              <a:lnSpc>
                <a:spcPct val="95000"/>
              </a:lnSpc>
              <a:spcBef>
                <a:spcPct val="50000"/>
              </a:spcBef>
              <a:buClr>
                <a:srgbClr val="708CA1"/>
              </a:buClr>
              <a:buFont typeface="Wingdings" charset="0"/>
              <a:buChar char="§"/>
            </a:pPr>
            <a:r>
              <a:rPr lang="es-ES" sz="1600" dirty="0">
                <a:latin typeface="+mn-lt"/>
              </a:rPr>
              <a:t>A continuación, el router revisa si la interfaz de salida tiene una ACL. Si existe una ACL, el paquete se prueba en relación con las instrucciones de la lista. Si el paquete coincide con una instrucción, se permite o se deniega.</a:t>
            </a:r>
          </a:p>
          <a:p>
            <a:pPr marL="236538" indent="-236538" algn="l" defTabSz="814388">
              <a:lnSpc>
                <a:spcPct val="95000"/>
              </a:lnSpc>
              <a:spcBef>
                <a:spcPct val="50000"/>
              </a:spcBef>
              <a:buClr>
                <a:srgbClr val="708CA1"/>
              </a:buClr>
              <a:buFont typeface="Wingdings" charset="0"/>
              <a:buChar char="§"/>
            </a:pPr>
            <a:r>
              <a:rPr lang="es-ES" sz="1600" dirty="0">
                <a:latin typeface="+mn-lt"/>
              </a:rPr>
              <a:t>Si no hay una ACL o si se permite el paquete, este se encapsula en el nuevo protocolo de capa 2 y se reenvía por la interfaz al siguiente dispositivo.</a:t>
            </a:r>
          </a:p>
        </p:txBody>
      </p:sp>
    </p:spTree>
    <p:extLst>
      <p:ext uri="{BB962C8B-B14F-4D97-AF65-F5344CB8AC3E}">
        <p14:creationId xmlns:p14="http://schemas.microsoft.com/office/powerpoint/2010/main" val="2479526577"/>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Propósito de las listas ACL</a:t>
            </a:r>
            <a:br>
              <a:rPr sz="1800" dirty="0"/>
            </a:br>
            <a:r>
              <a:rPr lang="es-ES" dirty="0"/>
              <a:t>Filtrado de paquetes</a:t>
            </a:r>
            <a:endParaRPr lang="es-ES" dirty="0">
              <a:solidFill>
                <a:srgbClr val="00B0F0"/>
              </a:solidFill>
              <a:latin typeface="Arial" charset="0"/>
            </a:endParaRPr>
          </a:p>
        </p:txBody>
      </p:sp>
      <p:sp>
        <p:nvSpPr>
          <p:cNvPr id="2" name="Rectangle 1"/>
          <p:cNvSpPr/>
          <p:nvPr/>
        </p:nvSpPr>
        <p:spPr>
          <a:xfrm>
            <a:off x="182880" y="1261971"/>
            <a:ext cx="8641080" cy="3031599"/>
          </a:xfrm>
          <a:prstGeom prst="rect">
            <a:avLst/>
          </a:prstGeom>
        </p:spPr>
        <p:txBody>
          <a:bodyPr wrap="square">
            <a:spAutoFit/>
          </a:bodyPr>
          <a:lstStyle/>
          <a:p>
            <a:pPr marL="236538" indent="-236538" algn="l" defTabSz="814388">
              <a:lnSpc>
                <a:spcPct val="95000"/>
              </a:lnSpc>
              <a:spcBef>
                <a:spcPct val="50000"/>
              </a:spcBef>
              <a:buClr>
                <a:srgbClr val="708CA1"/>
              </a:buClr>
              <a:buFont typeface="Wingdings" charset="0"/>
              <a:buChar char="§"/>
            </a:pPr>
            <a:r>
              <a:rPr lang="es-ES" sz="2000" dirty="0">
                <a:latin typeface="+mn-lt"/>
              </a:rPr>
              <a:t>El filtrado de paquetes, a veces denominado “filtrado de paquetes estático”, controla el acceso a una red mediante el análisis de los paquetes entrantes y salientes y la transferencia o el descarte de estos según determinados criterios, como la dirección IP de origen, la dirección IP de destino y el protocolo incluido en el paquete.</a:t>
            </a:r>
          </a:p>
          <a:p>
            <a:pPr marL="236538" indent="-236538" algn="l" defTabSz="814388">
              <a:lnSpc>
                <a:spcPct val="95000"/>
              </a:lnSpc>
              <a:spcBef>
                <a:spcPct val="50000"/>
              </a:spcBef>
              <a:buClr>
                <a:srgbClr val="708CA1"/>
              </a:buClr>
              <a:buFont typeface="Wingdings" charset="0"/>
              <a:buChar char="§"/>
            </a:pPr>
            <a:r>
              <a:rPr lang="es-ES" sz="2000" dirty="0">
                <a:latin typeface="+mn-lt"/>
              </a:rPr>
              <a:t>Cuando reenvía o deniega los paquetes según las reglas de filtrado, un router funciona como filtro de paquetes.</a:t>
            </a:r>
          </a:p>
          <a:p>
            <a:pPr marL="236538" indent="-236538" algn="l" defTabSz="814388">
              <a:lnSpc>
                <a:spcPct val="95000"/>
              </a:lnSpc>
              <a:spcBef>
                <a:spcPct val="50000"/>
              </a:spcBef>
              <a:buClr>
                <a:srgbClr val="708CA1"/>
              </a:buClr>
              <a:buFont typeface="Wingdings" charset="0"/>
              <a:buChar char="§"/>
            </a:pPr>
            <a:r>
              <a:rPr lang="es-ES" sz="2000" dirty="0">
                <a:latin typeface="+mn-lt"/>
              </a:rPr>
              <a:t>Una ACL es una lista secuencial de instrucciones permit (permitir) o deny (denegar), conocidas como “entradas de control de acceso” (ACE).</a:t>
            </a:r>
          </a:p>
        </p:txBody>
      </p:sp>
    </p:spTree>
    <p:extLst>
      <p:ext uri="{BB962C8B-B14F-4D97-AF65-F5344CB8AC3E}">
        <p14:creationId xmlns:p14="http://schemas.microsoft.com/office/powerpoint/2010/main" val="1825498540"/>
      </p:ext>
    </p:extLst>
  </p:cSld>
  <p:clrMapOvr>
    <a:masterClrMapping/>
  </p:clrMapOvr>
  <p:transition spd="med">
    <p:wipe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24348" y="426720"/>
            <a:ext cx="8772157" cy="1232592"/>
          </a:xfrm>
        </p:spPr>
        <p:txBody>
          <a:bodyPr/>
          <a:lstStyle/>
          <a:p>
            <a:pPr eaLnBrk="1" hangingPunct="1"/>
            <a:r>
              <a:rPr lang="es-ES" sz="1800" dirty="0"/>
              <a:t>Errores comunes en listas ACL de IPv4 estándares</a:t>
            </a:r>
            <a:br>
              <a:rPr sz="1800" dirty="0"/>
            </a:br>
            <a:r>
              <a:rPr lang="es-ES" dirty="0">
                <a:latin typeface="Arial" charset="0"/>
              </a:rPr>
              <a:t>Solucionar problemas en listas ACL de IPv4 estándares: Ejemplo 1</a:t>
            </a:r>
          </a:p>
        </p:txBody>
      </p:sp>
      <p:pic>
        <p:nvPicPr>
          <p:cNvPr id="32770" name="Picture 2"/>
          <p:cNvPicPr>
            <a:picLocks noChangeAspect="1" noChangeArrowheads="1"/>
          </p:cNvPicPr>
          <p:nvPr/>
        </p:nvPicPr>
        <p:blipFill>
          <a:blip r:embed="rId3" cstate="print"/>
          <a:stretch>
            <a:fillRect/>
          </a:stretch>
        </p:blipFill>
        <p:spPr bwMode="auto">
          <a:xfrm>
            <a:off x="1419123" y="1962150"/>
            <a:ext cx="5646623" cy="44307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9595220"/>
      </p:ext>
    </p:extLst>
  </p:cSld>
  <p:clrMapOvr>
    <a:masterClrMapping/>
  </p:clrMapOvr>
  <p:transition spd="med">
    <p:wipe dir="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24348" y="426720"/>
            <a:ext cx="8772157" cy="1232592"/>
          </a:xfrm>
        </p:spPr>
        <p:txBody>
          <a:bodyPr/>
          <a:lstStyle/>
          <a:p>
            <a:pPr eaLnBrk="1" hangingPunct="1"/>
            <a:r>
              <a:rPr lang="es-ES" sz="1800" dirty="0"/>
              <a:t>Errores comunes en listas ACL de IPv4 estándares</a:t>
            </a:r>
            <a:br>
              <a:rPr sz="1800" dirty="0"/>
            </a:br>
            <a:r>
              <a:rPr lang="es-ES" dirty="0">
                <a:latin typeface="Arial" charset="0"/>
              </a:rPr>
              <a:t>Solucionar problemas en listas ACL de IPv4 estándares: Ejemplo 1 (continuación)</a:t>
            </a:r>
          </a:p>
        </p:txBody>
      </p:sp>
      <p:pic>
        <p:nvPicPr>
          <p:cNvPr id="33794" name="Picture 2"/>
          <p:cNvPicPr>
            <a:picLocks noChangeAspect="1" noChangeArrowheads="1"/>
          </p:cNvPicPr>
          <p:nvPr/>
        </p:nvPicPr>
        <p:blipFill>
          <a:blip r:embed="rId3" cstate="print"/>
          <a:stretch>
            <a:fillRect/>
          </a:stretch>
        </p:blipFill>
        <p:spPr bwMode="auto">
          <a:xfrm>
            <a:off x="1351007" y="1691640"/>
            <a:ext cx="5762546" cy="48082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0800525"/>
      </p:ext>
    </p:extLst>
  </p:cSld>
  <p:clrMapOvr>
    <a:masterClrMapping/>
  </p:clrMapOvr>
  <p:transition spd="med">
    <p:wipe dir="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24348" y="426720"/>
            <a:ext cx="8772157" cy="1232592"/>
          </a:xfrm>
        </p:spPr>
        <p:txBody>
          <a:bodyPr/>
          <a:lstStyle/>
          <a:p>
            <a:pPr eaLnBrk="1" hangingPunct="1"/>
            <a:r>
              <a:rPr lang="es-ES" sz="1800" dirty="0"/>
              <a:t>Errores comunes en listas ACL de IPv4 estándares</a:t>
            </a:r>
            <a:br>
              <a:rPr sz="1800" dirty="0"/>
            </a:br>
            <a:r>
              <a:rPr lang="es-ES" dirty="0">
                <a:latin typeface="Arial" charset="0"/>
              </a:rPr>
              <a:t>Solucionar problemas en listas ACL de IPv4 estándares: Ejemplo 2</a:t>
            </a:r>
          </a:p>
        </p:txBody>
      </p:sp>
      <p:pic>
        <p:nvPicPr>
          <p:cNvPr id="34818" name="Picture 2"/>
          <p:cNvPicPr>
            <a:picLocks noChangeAspect="1" noChangeArrowheads="1"/>
          </p:cNvPicPr>
          <p:nvPr/>
        </p:nvPicPr>
        <p:blipFill>
          <a:blip r:embed="rId3" cstate="print"/>
          <a:stretch>
            <a:fillRect/>
          </a:stretch>
        </p:blipFill>
        <p:spPr bwMode="auto">
          <a:xfrm>
            <a:off x="1933227" y="2444651"/>
            <a:ext cx="4744146" cy="41933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365760" y="1798320"/>
            <a:ext cx="7879080" cy="646331"/>
          </a:xfrm>
          <a:prstGeom prst="rect">
            <a:avLst/>
          </a:prstGeom>
          <a:noFill/>
        </p:spPr>
        <p:txBody>
          <a:bodyPr wrap="square" rtlCol="0">
            <a:spAutoFit/>
          </a:bodyPr>
          <a:lstStyle/>
          <a:p>
            <a:pPr algn="l"/>
            <a:r>
              <a:rPr lang="es-ES" sz="2000" dirty="0">
                <a:latin typeface="+mn-lt"/>
              </a:rPr>
              <a:t>Política de seguridad: La red 192.168.11.0/24 no debería poder acceder a la red 192.168.10.0/24.</a:t>
            </a:r>
          </a:p>
        </p:txBody>
      </p:sp>
    </p:spTree>
    <p:extLst>
      <p:ext uri="{BB962C8B-B14F-4D97-AF65-F5344CB8AC3E}">
        <p14:creationId xmlns:p14="http://schemas.microsoft.com/office/powerpoint/2010/main" val="2352791501"/>
      </p:ext>
    </p:extLst>
  </p:cSld>
  <p:clrMapOvr>
    <a:masterClrMapping/>
  </p:clrMapOvr>
  <p:transition spd="med">
    <p:wipe dir="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24348" y="426720"/>
            <a:ext cx="8772157" cy="1232592"/>
          </a:xfrm>
        </p:spPr>
        <p:txBody>
          <a:bodyPr/>
          <a:lstStyle/>
          <a:p>
            <a:pPr eaLnBrk="1" hangingPunct="1"/>
            <a:r>
              <a:rPr lang="es-ES" sz="1800" dirty="0"/>
              <a:t>Errores comunes en listas ACL de IPv4 estándares</a:t>
            </a:r>
            <a:br>
              <a:rPr sz="1800" dirty="0"/>
            </a:br>
            <a:r>
              <a:rPr lang="es-ES" dirty="0">
                <a:latin typeface="Arial" charset="0"/>
              </a:rPr>
              <a:t>Solucionar problemas en listas ACL de IPv4 estándares: Ejemplo 2 (continuación)</a:t>
            </a:r>
          </a:p>
        </p:txBody>
      </p:sp>
      <p:pic>
        <p:nvPicPr>
          <p:cNvPr id="34819" name="Picture 3"/>
          <p:cNvPicPr>
            <a:picLocks noChangeAspect="1" noChangeArrowheads="1"/>
          </p:cNvPicPr>
          <p:nvPr/>
        </p:nvPicPr>
        <p:blipFill>
          <a:blip r:embed="rId3" cstate="print"/>
          <a:stretch>
            <a:fillRect/>
          </a:stretch>
        </p:blipFill>
        <p:spPr bwMode="auto">
          <a:xfrm>
            <a:off x="2380106" y="2507255"/>
            <a:ext cx="4459987" cy="3963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5"/>
          <p:cNvSpPr/>
          <p:nvPr/>
        </p:nvSpPr>
        <p:spPr>
          <a:xfrm>
            <a:off x="411480" y="1850708"/>
            <a:ext cx="8397240" cy="923330"/>
          </a:xfrm>
          <a:prstGeom prst="rect">
            <a:avLst/>
          </a:prstGeom>
        </p:spPr>
        <p:txBody>
          <a:bodyPr wrap="square">
            <a:spAutoFit/>
          </a:bodyPr>
          <a:lstStyle/>
          <a:p>
            <a:pPr algn="l"/>
            <a:r>
              <a:rPr lang="es-ES" sz="2000" dirty="0">
                <a:latin typeface="+mn-lt"/>
              </a:rPr>
              <a:t>Se aplicó la ACL 20 a la interfaz equivocada en la dirección equivocada. Se deniega todo el tráfico entrante de 192.168.11.0/24 a través de la interfaz G0/1.</a:t>
            </a:r>
          </a:p>
        </p:txBody>
      </p:sp>
    </p:spTree>
    <p:extLst>
      <p:ext uri="{BB962C8B-B14F-4D97-AF65-F5344CB8AC3E}">
        <p14:creationId xmlns:p14="http://schemas.microsoft.com/office/powerpoint/2010/main" val="479612021"/>
      </p:ext>
    </p:extLst>
  </p:cSld>
  <p:clrMapOvr>
    <a:masterClrMapping/>
  </p:clrMapOvr>
  <p:transition spd="med">
    <p:wipe dir="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24348" y="426720"/>
            <a:ext cx="8772157" cy="1232592"/>
          </a:xfrm>
        </p:spPr>
        <p:txBody>
          <a:bodyPr/>
          <a:lstStyle/>
          <a:p>
            <a:pPr eaLnBrk="1" hangingPunct="1"/>
            <a:r>
              <a:rPr lang="es-ES" sz="1800" dirty="0"/>
              <a:t>Errores comunes en listas ACL de IPv4 estándares</a:t>
            </a:r>
            <a:br>
              <a:rPr sz="1800" dirty="0"/>
            </a:br>
            <a:r>
              <a:rPr lang="es-ES" dirty="0">
                <a:latin typeface="Arial" charset="0"/>
              </a:rPr>
              <a:t>Solucionar problemas en listas ACL de IPv4 estándares: Ejemplo 2 (continuación)</a:t>
            </a:r>
          </a:p>
        </p:txBody>
      </p:sp>
      <p:pic>
        <p:nvPicPr>
          <p:cNvPr id="35842" name="Picture 2"/>
          <p:cNvPicPr>
            <a:picLocks noChangeAspect="1" noChangeArrowheads="1"/>
          </p:cNvPicPr>
          <p:nvPr/>
        </p:nvPicPr>
        <p:blipFill>
          <a:blip r:embed="rId3" cstate="print"/>
          <a:stretch>
            <a:fillRect/>
          </a:stretch>
        </p:blipFill>
        <p:spPr bwMode="auto">
          <a:xfrm>
            <a:off x="1692073" y="1960245"/>
            <a:ext cx="5180733" cy="455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23107861"/>
      </p:ext>
    </p:extLst>
  </p:cSld>
  <p:clrMapOvr>
    <a:masterClrMapping/>
  </p:clrMapOvr>
  <p:transition spd="med">
    <p:wipe dir="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3" cstate="print"/>
          <a:stretch>
            <a:fillRect/>
          </a:stretch>
        </p:blipFill>
        <p:spPr bwMode="auto">
          <a:xfrm>
            <a:off x="1770467" y="1271588"/>
            <a:ext cx="5073473" cy="401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505" name="Rectangle 2"/>
          <p:cNvSpPr>
            <a:spLocks noGrp="1" noChangeArrowheads="1"/>
          </p:cNvSpPr>
          <p:nvPr>
            <p:ph type="title"/>
          </p:nvPr>
        </p:nvSpPr>
        <p:spPr>
          <a:xfrm>
            <a:off x="224348" y="426720"/>
            <a:ext cx="8772157" cy="1232592"/>
          </a:xfrm>
        </p:spPr>
        <p:txBody>
          <a:bodyPr/>
          <a:lstStyle/>
          <a:p>
            <a:pPr eaLnBrk="1" hangingPunct="1"/>
            <a:r>
              <a:rPr lang="es-ES" sz="1800" dirty="0"/>
              <a:t>Errores comunes en listas ACL de IPv4 estándares</a:t>
            </a:r>
            <a:br>
              <a:rPr sz="1800" dirty="0"/>
            </a:br>
            <a:r>
              <a:rPr lang="es-ES" sz="2600" dirty="0">
                <a:latin typeface="Arial" charset="0"/>
              </a:rPr>
              <a:t>Solucionar problemas en listas ACL de IPv4 estándares: Ejemplo 3</a:t>
            </a:r>
          </a:p>
        </p:txBody>
      </p:sp>
      <p:pic>
        <p:nvPicPr>
          <p:cNvPr id="368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65946" y="5418773"/>
            <a:ext cx="501015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614160" y="1652588"/>
            <a:ext cx="2255520" cy="1698927"/>
          </a:xfrm>
          <a:prstGeom prst="rect">
            <a:avLst/>
          </a:prstGeom>
        </p:spPr>
        <p:txBody>
          <a:bodyPr wrap="square">
            <a:spAutoFit/>
          </a:bodyPr>
          <a:lstStyle/>
          <a:p>
            <a:r>
              <a:rPr lang="es-ES" sz="1800" b="1" dirty="0">
                <a:solidFill>
                  <a:srgbClr val="FF0000"/>
                </a:solidFill>
                <a:latin typeface="+mn-lt"/>
              </a:rPr>
              <a:t>Problema</a:t>
            </a:r>
          </a:p>
          <a:p>
            <a:r>
              <a:rPr lang="es-ES" sz="1800" b="1" dirty="0">
                <a:latin typeface="+mn-lt"/>
              </a:rPr>
              <a:t>Política de seguridad</a:t>
            </a:r>
            <a:r>
              <a:rPr lang="es-ES" sz="2000" dirty="0"/>
              <a:t>: Solo a PC1 se le permite el acceso remoto SSH a R1.</a:t>
            </a:r>
          </a:p>
        </p:txBody>
      </p:sp>
    </p:spTree>
    <p:extLst>
      <p:ext uri="{BB962C8B-B14F-4D97-AF65-F5344CB8AC3E}">
        <p14:creationId xmlns:p14="http://schemas.microsoft.com/office/powerpoint/2010/main" val="564078128"/>
      </p:ext>
    </p:extLst>
  </p:cSld>
  <p:clrMapOvr>
    <a:masterClrMapping/>
  </p:clrMapOvr>
  <p:transition spd="med">
    <p:wipe dir="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224348" y="426720"/>
            <a:ext cx="8772157" cy="1232592"/>
          </a:xfrm>
        </p:spPr>
        <p:txBody>
          <a:bodyPr/>
          <a:lstStyle/>
          <a:p>
            <a:pPr eaLnBrk="1" hangingPunct="1"/>
            <a:r>
              <a:rPr lang="es-ES" sz="1800" dirty="0"/>
              <a:t>Errores comunes en listas ACL de IPv4 estándares</a:t>
            </a:r>
            <a:br>
              <a:rPr sz="1800" dirty="0"/>
            </a:br>
            <a:r>
              <a:rPr lang="es-ES" dirty="0">
                <a:latin typeface="Arial" charset="0"/>
              </a:rPr>
              <a:t>Solucionar problemas en listas ACL de IPv4 estándares: Ejemplo 3 (continuación)</a:t>
            </a:r>
          </a:p>
        </p:txBody>
      </p:sp>
      <p:sp>
        <p:nvSpPr>
          <p:cNvPr id="4" name="Rectangle 3"/>
          <p:cNvSpPr/>
          <p:nvPr/>
        </p:nvSpPr>
        <p:spPr>
          <a:xfrm>
            <a:off x="6614160" y="1652588"/>
            <a:ext cx="2255520" cy="1698927"/>
          </a:xfrm>
          <a:prstGeom prst="rect">
            <a:avLst/>
          </a:prstGeom>
        </p:spPr>
        <p:txBody>
          <a:bodyPr wrap="square">
            <a:spAutoFit/>
          </a:bodyPr>
          <a:lstStyle/>
          <a:p>
            <a:r>
              <a:rPr lang="es-ES" sz="1800" b="1" dirty="0">
                <a:solidFill>
                  <a:srgbClr val="FF0000"/>
                </a:solidFill>
                <a:latin typeface="+mn-lt"/>
              </a:rPr>
              <a:t>¡Solución!</a:t>
            </a:r>
          </a:p>
          <a:p>
            <a:r>
              <a:rPr lang="es-ES" sz="1800" b="1" dirty="0">
                <a:latin typeface="+mn-lt"/>
              </a:rPr>
              <a:t>Política de seguridad</a:t>
            </a:r>
            <a:r>
              <a:rPr lang="es-ES" sz="2000" dirty="0"/>
              <a:t>: Solo a PC1 se le permite el acceso remoto SSH a R1.</a:t>
            </a:r>
          </a:p>
        </p:txBody>
      </p:sp>
      <p:pic>
        <p:nvPicPr>
          <p:cNvPr id="37890" name="Picture 2"/>
          <p:cNvPicPr>
            <a:picLocks noChangeAspect="1" noChangeArrowheads="1"/>
          </p:cNvPicPr>
          <p:nvPr/>
        </p:nvPicPr>
        <p:blipFill>
          <a:blip r:embed="rId3" cstate="print"/>
          <a:stretch>
            <a:fillRect/>
          </a:stretch>
        </p:blipFill>
        <p:spPr bwMode="auto">
          <a:xfrm>
            <a:off x="1219567" y="1653204"/>
            <a:ext cx="4830346" cy="4209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891" name="Picture 3"/>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80160" y="5765315"/>
            <a:ext cx="4770120" cy="1010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9138153"/>
      </p:ext>
    </p:extLst>
  </p:cSld>
  <p:clrMapOvr>
    <a:masterClrMapping/>
  </p:clrMapOvr>
  <p:transition spd="med">
    <p:wipe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Propósito de las listas ACL</a:t>
            </a:r>
            <a:br>
              <a:rPr sz="1800" dirty="0"/>
            </a:br>
            <a:r>
              <a:rPr lang="es-ES" dirty="0"/>
              <a:t>Funcionamiento de una ACL</a:t>
            </a:r>
            <a:endParaRPr lang="es-ES" dirty="0">
              <a:solidFill>
                <a:srgbClr val="00B0F0"/>
              </a:solidFill>
              <a:latin typeface="Arial" charset="0"/>
            </a:endParaRPr>
          </a:p>
        </p:txBody>
      </p:sp>
      <p:pic>
        <p:nvPicPr>
          <p:cNvPr id="4" name="Picture 3"/>
          <p:cNvPicPr>
            <a:picLocks noChangeAspect="1"/>
          </p:cNvPicPr>
          <p:nvPr/>
        </p:nvPicPr>
        <p:blipFill>
          <a:blip r:embed="rId3" cstate="print"/>
          <a:stretch>
            <a:fillRect/>
          </a:stretch>
        </p:blipFill>
        <p:spPr>
          <a:xfrm>
            <a:off x="269201" y="1889026"/>
            <a:ext cx="8278320" cy="2717800"/>
          </a:xfrm>
          <a:prstGeom prst="rect">
            <a:avLst/>
          </a:prstGeom>
        </p:spPr>
      </p:pic>
    </p:spTree>
    <p:extLst>
      <p:ext uri="{BB962C8B-B14F-4D97-AF65-F5344CB8AC3E}">
        <p14:creationId xmlns:p14="http://schemas.microsoft.com/office/powerpoint/2010/main" val="79783068"/>
      </p:ext>
    </p:extLst>
  </p:cSld>
  <p:clrMapOvr>
    <a:masterClrMapping/>
  </p:clrMapOvr>
  <p:transition spd="med">
    <p:wipe dir="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Máscaras de comodín en listas ACL</a:t>
            </a:r>
            <a:br>
              <a:rPr sz="1800" dirty="0"/>
            </a:br>
            <a:r>
              <a:rPr lang="es-ES" sz="2600" dirty="0"/>
              <a:t>Introducción a las máscaras de comodín en listas ACL</a:t>
            </a:r>
            <a:endParaRPr lang="es-ES" sz="2600" dirty="0">
              <a:solidFill>
                <a:srgbClr val="00B0F0"/>
              </a:solidFill>
              <a:latin typeface="Arial" charset="0"/>
            </a:endParaRPr>
          </a:p>
        </p:txBody>
      </p:sp>
      <p:pic>
        <p:nvPicPr>
          <p:cNvPr id="2050" name="Picture 2"/>
          <p:cNvPicPr>
            <a:picLocks noChangeAspect="1" noChangeArrowheads="1"/>
          </p:cNvPicPr>
          <p:nvPr/>
        </p:nvPicPr>
        <p:blipFill>
          <a:blip r:embed="rId3" cstate="print"/>
          <a:stretch>
            <a:fillRect/>
          </a:stretch>
        </p:blipFill>
        <p:spPr bwMode="auto">
          <a:xfrm>
            <a:off x="1737360" y="1358160"/>
            <a:ext cx="5760720" cy="5233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6392720"/>
      </p:ext>
    </p:extLst>
  </p:cSld>
  <p:clrMapOvr>
    <a:masterClrMapping/>
  </p:clrMapOvr>
  <p:transition spd="med">
    <p:wipe dir="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400" dirty="0"/>
              <a:t>Máscaras de comodín en listas ACL</a:t>
            </a:r>
            <a:br>
              <a:rPr sz="1600" dirty="0"/>
            </a:br>
            <a:r>
              <a:rPr lang="es-ES" sz="2000" dirty="0"/>
              <a:t>Introducción a las máscaras de comodín en listas ACL (continuación)</a:t>
            </a:r>
            <a:endParaRPr lang="es-ES" sz="2800" dirty="0">
              <a:solidFill>
                <a:srgbClr val="00B0F0"/>
              </a:solidFill>
              <a:latin typeface="Arial" charset="0"/>
            </a:endParaRPr>
          </a:p>
        </p:txBody>
      </p:sp>
      <p:pic>
        <p:nvPicPr>
          <p:cNvPr id="3074" name="Picture 2"/>
          <p:cNvPicPr>
            <a:picLocks noChangeAspect="1" noChangeArrowheads="1"/>
          </p:cNvPicPr>
          <p:nvPr/>
        </p:nvPicPr>
        <p:blipFill>
          <a:blip r:embed="rId3" cstate="print"/>
          <a:stretch>
            <a:fillRect/>
          </a:stretch>
        </p:blipFill>
        <p:spPr bwMode="auto">
          <a:xfrm>
            <a:off x="808776" y="2414554"/>
            <a:ext cx="7463186" cy="2808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482969" y="2041446"/>
            <a:ext cx="2758440" cy="369332"/>
          </a:xfrm>
          <a:prstGeom prst="rect">
            <a:avLst/>
          </a:prstGeom>
          <a:noFill/>
        </p:spPr>
        <p:txBody>
          <a:bodyPr wrap="square" rtlCol="0">
            <a:spAutoFit/>
          </a:bodyPr>
          <a:lstStyle/>
          <a:p>
            <a:r>
              <a:rPr lang="es-ES" sz="2000" dirty="0">
                <a:latin typeface="+mn-lt"/>
              </a:rPr>
              <a:t>Ejemplo</a:t>
            </a:r>
          </a:p>
        </p:txBody>
      </p:sp>
    </p:spTree>
    <p:extLst>
      <p:ext uri="{BB962C8B-B14F-4D97-AF65-F5344CB8AC3E}">
        <p14:creationId xmlns:p14="http://schemas.microsoft.com/office/powerpoint/2010/main" val="928336719"/>
      </p:ext>
    </p:extLst>
  </p:cSld>
  <p:clrMapOvr>
    <a:masterClrMapping/>
  </p:clrMapOvr>
  <p:transition spd="med">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Máscaras de comodín en listas ACL</a:t>
            </a:r>
            <a:br>
              <a:rPr sz="1800" dirty="0"/>
            </a:br>
            <a:r>
              <a:rPr lang="es-ES" dirty="0"/>
              <a:t>Ejemplos de máscaras de comodín</a:t>
            </a:r>
            <a:endParaRPr lang="es-ES" dirty="0">
              <a:solidFill>
                <a:srgbClr val="00B0F0"/>
              </a:solidFill>
              <a:latin typeface="Arial" charset="0"/>
            </a:endParaRPr>
          </a:p>
        </p:txBody>
      </p:sp>
      <p:pic>
        <p:nvPicPr>
          <p:cNvPr id="4098" name="Picture 2"/>
          <p:cNvPicPr>
            <a:picLocks noChangeAspect="1" noChangeArrowheads="1"/>
          </p:cNvPicPr>
          <p:nvPr/>
        </p:nvPicPr>
        <p:blipFill>
          <a:blip r:embed="rId3" cstate="print"/>
          <a:stretch>
            <a:fillRect/>
          </a:stretch>
        </p:blipFill>
        <p:spPr bwMode="auto">
          <a:xfrm>
            <a:off x="1630645" y="1490663"/>
            <a:ext cx="5848314" cy="49253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43617649"/>
      </p:ext>
    </p:extLst>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a:t>Máscaras de comodín en listas ACL</a:t>
            </a:r>
            <a:br>
              <a:rPr sz="1800" dirty="0"/>
            </a:br>
            <a:r>
              <a:rPr lang="es-ES" sz="2800" dirty="0"/>
              <a:t>Ejemplos de máscaras de comodín (continuación)</a:t>
            </a:r>
            <a:endParaRPr lang="es-ES" sz="2800" dirty="0">
              <a:solidFill>
                <a:srgbClr val="00B0F0"/>
              </a:solidFill>
              <a:latin typeface="Arial" charset="0"/>
            </a:endParaRPr>
          </a:p>
        </p:txBody>
      </p:sp>
      <p:pic>
        <p:nvPicPr>
          <p:cNvPr id="5122" name="Picture 2"/>
          <p:cNvPicPr>
            <a:picLocks noChangeAspect="1" noChangeArrowheads="1"/>
          </p:cNvPicPr>
          <p:nvPr/>
        </p:nvPicPr>
        <p:blipFill>
          <a:blip r:embed="rId3" cstate="print"/>
          <a:stretch>
            <a:fillRect/>
          </a:stretch>
        </p:blipFill>
        <p:spPr bwMode="auto">
          <a:xfrm>
            <a:off x="1696732" y="1651805"/>
            <a:ext cx="5785156" cy="44592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61443530"/>
      </p:ext>
    </p:extLst>
  </p:cSld>
  <p:clrMapOvr>
    <a:masterClrMapping/>
  </p:clrMapOvr>
  <p:transition spd="med">
    <p:wipe dir="r"/>
  </p:transition>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30578</TotalTime>
  <Pages>28</Pages>
  <Words>2602</Words>
  <Application>Microsoft Office PowerPoint</Application>
  <PresentationFormat>Presentación en pantalla (4:3)</PresentationFormat>
  <Paragraphs>262</Paragraphs>
  <Slides>46</Slides>
  <Notes>46</Notes>
  <HiddenSlides>0</HiddenSlides>
  <MMClips>0</MMClips>
  <ScaleCrop>false</ScaleCrop>
  <HeadingPairs>
    <vt:vector size="6" baseType="variant">
      <vt:variant>
        <vt:lpstr>Fuentes usadas</vt:lpstr>
      </vt:variant>
      <vt:variant>
        <vt:i4>2</vt:i4>
      </vt:variant>
      <vt:variant>
        <vt:lpstr>Tema</vt:lpstr>
      </vt:variant>
      <vt:variant>
        <vt:i4>2</vt:i4>
      </vt:variant>
      <vt:variant>
        <vt:lpstr>Títulos de diapositiva</vt:lpstr>
      </vt:variant>
      <vt:variant>
        <vt:i4>46</vt:i4>
      </vt:variant>
    </vt:vector>
  </HeadingPairs>
  <TitlesOfParts>
    <vt:vector size="50" baseType="lpstr">
      <vt:lpstr>Arial</vt:lpstr>
      <vt:lpstr>Wingdings</vt:lpstr>
      <vt:lpstr>PPT-TMPLT-WHT_C</vt:lpstr>
      <vt:lpstr>NetAcad-4F_PPT-WHT_060408</vt:lpstr>
      <vt:lpstr>Capítulo 7: Listas de control de acceso</vt:lpstr>
      <vt:lpstr>7.1 Funcionamiento de una ACL</vt:lpstr>
      <vt:lpstr>Propósito de las listas ACL ¿Qué es una ACL?</vt:lpstr>
      <vt:lpstr>Propósito de las listas ACL Filtrado de paquetes</vt:lpstr>
      <vt:lpstr>Propósito de las listas ACL Funcionamiento de una ACL</vt:lpstr>
      <vt:lpstr>Máscaras de comodín en listas ACL Introducción a las máscaras de comodín en listas ACL</vt:lpstr>
      <vt:lpstr>Máscaras de comodín en listas ACL Introducción a las máscaras de comodín en listas ACL (continuación)</vt:lpstr>
      <vt:lpstr>Máscaras de comodín en listas ACL Ejemplos de máscaras de comodín</vt:lpstr>
      <vt:lpstr>Máscaras de comodín en listas ACL Ejemplos de máscaras de comodín (continuación)</vt:lpstr>
      <vt:lpstr>Máscaras de comodín en listas ACL Cálculo de la máscara de comodín</vt:lpstr>
      <vt:lpstr>Máscaras de comodín en listas ACL Palabras clave de una máscara de comodín</vt:lpstr>
      <vt:lpstr>Máscaras de comodín en listas ACL Ejemplos de palabras clave de una máscara de comodín</vt:lpstr>
      <vt:lpstr>Pautas para la creación de listas ACL Pautas generales para la creación de listas ACL</vt:lpstr>
      <vt:lpstr>Pautas para la creación de listas ACL Prácticas recomendadas para una ACL</vt:lpstr>
      <vt:lpstr>Pautas para la ubicación de listas ACL ¿Dónde ubicar las listas ACL?</vt:lpstr>
      <vt:lpstr>Pautas para la ubicación de listas ACL ¿Dónde ubicar las listas ACL? (continuación)</vt:lpstr>
      <vt:lpstr>Pautas para la ubicación de listas ACL Ubicación de listas ACL estándares</vt:lpstr>
      <vt:lpstr>7.2 ACL de IPv4 estándar</vt:lpstr>
      <vt:lpstr>Configurar listas ACL de IPv4 estándares Sintaxis de una ACL de IPv4 estándar numerada</vt:lpstr>
      <vt:lpstr>Configurar listas ACL de IPv4 estándares Aplicar listas ACL de IPv4 estándares a las interfaces</vt:lpstr>
      <vt:lpstr>Configurar listas ACL de IPv4 estándares Aplicar listas ACL de IPv4 estándares a las interfaces (continuación)</vt:lpstr>
      <vt:lpstr>Configurar listas ACL de IPv4 estándares Ejemplos de listas ACL de IPv4 estándares numeradas</vt:lpstr>
      <vt:lpstr>Configurar listas ACL de IPv4 estándares Ejemplos de listas ACL de IPv4 estándares numeradas (continuación)</vt:lpstr>
      <vt:lpstr>Configurar listas ACL de IPv4 estándares Sintaxis de una ACL de IPv4 estándar con nombre</vt:lpstr>
      <vt:lpstr>Configurar listas ACL de IPv4 estándares Sintaxis de una ACL de IPv4 estándar con nombre (continuación)</vt:lpstr>
      <vt:lpstr>Modificar listas ACL de IPv4 Método 1: Utilizar un editor de texto</vt:lpstr>
      <vt:lpstr>Modificar listas ACL de IPv4 Método 2: Utilizar números de secuencia</vt:lpstr>
      <vt:lpstr>Modificar listas ACL de IPv4 Editar listas ACL estándares con nombre</vt:lpstr>
      <vt:lpstr>Modificar listas ACL de IPv4 Verificar listas ACL</vt:lpstr>
      <vt:lpstr>Modificar listas ACL de IPv4 Estadísticas de una ACL</vt:lpstr>
      <vt:lpstr>Asegurar puertos VTY con una ACL de IPv4 estándar El comando access-class</vt:lpstr>
      <vt:lpstr>Asegurar puertos VTY con una ACL de IPv4 estándar Verificar que el puerto VTY esté asegurado</vt:lpstr>
      <vt:lpstr>7.3 Solución de problemas en listas ACL</vt:lpstr>
      <vt:lpstr>Procesar paquetes con listas ACL Denegar todo implícito</vt:lpstr>
      <vt:lpstr>Procesar paquetes con listas ACL El orden de las ACE en una ACL</vt:lpstr>
      <vt:lpstr>Procesar paquetes con listas ACL El orden de las ACE en una ACL (continuación)</vt:lpstr>
      <vt:lpstr>Procesar paquetes con listas ACL Cisco IOS reordena las listas ACL estándares</vt:lpstr>
      <vt:lpstr>Procesar paquetes con listas ACL Cisco IOS reordena las listas ACL estándares (continuación)</vt:lpstr>
      <vt:lpstr>Procesar paquetes con listas ACL Procesos de routing y listas ACL</vt:lpstr>
      <vt:lpstr>Errores comunes en listas ACL de IPv4 estándares Solucionar problemas en listas ACL de IPv4 estándares: Ejemplo 1</vt:lpstr>
      <vt:lpstr>Errores comunes en listas ACL de IPv4 estándares Solucionar problemas en listas ACL de IPv4 estándares: Ejemplo 1 (continuación)</vt:lpstr>
      <vt:lpstr>Errores comunes en listas ACL de IPv4 estándares Solucionar problemas en listas ACL de IPv4 estándares: Ejemplo 2</vt:lpstr>
      <vt:lpstr>Errores comunes en listas ACL de IPv4 estándares Solucionar problemas en listas ACL de IPv4 estándares: Ejemplo 2 (continuación)</vt:lpstr>
      <vt:lpstr>Errores comunes en listas ACL de IPv4 estándares Solucionar problemas en listas ACL de IPv4 estándares: Ejemplo 2 (continuación)</vt:lpstr>
      <vt:lpstr>Errores comunes en listas ACL de IPv4 estándares Solucionar problemas en listas ACL de IPv4 estándares: Ejemplo 3</vt:lpstr>
      <vt:lpstr>Errores comunes en listas ACL de IPv4 estándares Solucionar problemas en listas ACL de IPv4 estándares: Ejemplo 3 (continuación)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Lizethe Pérez Fuertes</cp:lastModifiedBy>
  <cp:revision>1086</cp:revision>
  <cp:lastPrinted>1999-01-27T00:54:54Z</cp:lastPrinted>
  <dcterms:created xsi:type="dcterms:W3CDTF">2006-10-23T15:07:30Z</dcterms:created>
  <dcterms:modified xsi:type="dcterms:W3CDTF">2021-04-11T18:08:21Z</dcterms:modified>
</cp:coreProperties>
</file>